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376" r:id="rId2"/>
    <p:sldId id="890" r:id="rId3"/>
    <p:sldId id="897" r:id="rId4"/>
    <p:sldId id="628" r:id="rId5"/>
    <p:sldId id="386" r:id="rId6"/>
    <p:sldId id="383" r:id="rId7"/>
    <p:sldId id="384" r:id="rId8"/>
    <p:sldId id="920" r:id="rId9"/>
    <p:sldId id="917" r:id="rId10"/>
    <p:sldId id="390" r:id="rId11"/>
    <p:sldId id="389" r:id="rId12"/>
    <p:sldId id="916" r:id="rId13"/>
    <p:sldId id="908" r:id="rId14"/>
    <p:sldId id="402" r:id="rId15"/>
    <p:sldId id="906" r:id="rId16"/>
    <p:sldId id="393" r:id="rId17"/>
    <p:sldId id="385" r:id="rId18"/>
    <p:sldId id="918" r:id="rId19"/>
    <p:sldId id="919" r:id="rId20"/>
    <p:sldId id="391" r:id="rId21"/>
    <p:sldId id="392" r:id="rId22"/>
    <p:sldId id="899" r:id="rId23"/>
    <p:sldId id="902" r:id="rId24"/>
    <p:sldId id="922" r:id="rId25"/>
    <p:sldId id="907" r:id="rId26"/>
    <p:sldId id="915" r:id="rId27"/>
    <p:sldId id="914" r:id="rId28"/>
    <p:sldId id="909" r:id="rId29"/>
    <p:sldId id="911" r:id="rId30"/>
    <p:sldId id="910" r:id="rId31"/>
    <p:sldId id="912" r:id="rId32"/>
    <p:sldId id="921" r:id="rId33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7942E4D-44FA-4853-8CF7-938F2AED9C5E}">
          <p14:sldIdLst>
            <p14:sldId id="376"/>
            <p14:sldId id="890"/>
            <p14:sldId id="897"/>
            <p14:sldId id="628"/>
            <p14:sldId id="386"/>
            <p14:sldId id="383"/>
            <p14:sldId id="384"/>
            <p14:sldId id="920"/>
            <p14:sldId id="917"/>
            <p14:sldId id="390"/>
            <p14:sldId id="389"/>
            <p14:sldId id="916"/>
            <p14:sldId id="908"/>
            <p14:sldId id="402"/>
            <p14:sldId id="906"/>
            <p14:sldId id="393"/>
            <p14:sldId id="385"/>
            <p14:sldId id="918"/>
            <p14:sldId id="919"/>
            <p14:sldId id="391"/>
            <p14:sldId id="392"/>
            <p14:sldId id="899"/>
            <p14:sldId id="902"/>
            <p14:sldId id="922"/>
            <p14:sldId id="907"/>
            <p14:sldId id="915"/>
            <p14:sldId id="914"/>
            <p14:sldId id="909"/>
            <p14:sldId id="911"/>
            <p14:sldId id="910"/>
            <p14:sldId id="912"/>
            <p14:sldId id="92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6633"/>
    <a:srgbClr val="008000"/>
    <a:srgbClr val="B2B2B2"/>
    <a:srgbClr val="EAEAEA"/>
    <a:srgbClr val="FF3300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712" autoAdjust="0"/>
    <p:restoredTop sz="90216" autoAdjust="0"/>
  </p:normalViewPr>
  <p:slideViewPr>
    <p:cSldViewPr snapToGrid="0">
      <p:cViewPr varScale="1">
        <p:scale>
          <a:sx n="117" d="100"/>
          <a:sy n="117" d="100"/>
        </p:scale>
        <p:origin x="1314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279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smtClean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066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noProof="0"/>
              <a:t>Click to edit Master text styles</a:t>
            </a:r>
          </a:p>
          <a:p>
            <a:pPr lvl="1"/>
            <a:r>
              <a:rPr lang="en-US" altLang="zh-CN" noProof="0"/>
              <a:t>Second level</a:t>
            </a:r>
          </a:p>
          <a:p>
            <a:pPr lvl="2"/>
            <a:r>
              <a:rPr lang="en-US" altLang="zh-CN" noProof="0"/>
              <a:t>Third level</a:t>
            </a:r>
          </a:p>
          <a:p>
            <a:pPr lvl="3"/>
            <a:r>
              <a:rPr lang="en-US" altLang="zh-CN" noProof="0"/>
              <a:t>Fourth level</a:t>
            </a:r>
          </a:p>
          <a:p>
            <a:pPr lvl="4"/>
            <a:r>
              <a:rPr lang="en-US" altLang="zh-CN" noProof="0"/>
              <a:t>Fifth level</a:t>
            </a:r>
          </a:p>
        </p:txBody>
      </p:sp>
      <p:sp>
        <p:nvSpPr>
          <p:cNvPr id="1536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smtClean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536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6FA21340-DBF0-4FAC-9DE2-FD6DB24B56C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FA21340-DBF0-4FAC-9DE2-FD6DB24B56C8}" type="slidenum">
              <a:rPr lang="en-US" altLang="zh-CN" smtClean="0"/>
              <a:pPr>
                <a:defRPr/>
              </a:pPr>
              <a:t>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424588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is not possible for FPR to be larger than TPR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FA21340-DBF0-4FAC-9DE2-FD6DB24B56C8}" type="slidenum">
              <a:rPr lang="en-US" altLang="zh-CN" smtClean="0"/>
              <a:pPr>
                <a:defRPr/>
              </a:pPr>
              <a:t>20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062010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en-US" dirty="0"/>
              </a:p>
              <a:p>
                <a:r>
                  <a:rPr lang="en-US" dirty="0"/>
                  <a:t>Improves gradient flow through  the network</a:t>
                </a:r>
              </a:p>
              <a:p>
                <a:r>
                  <a:rPr lang="en-US" dirty="0"/>
                  <a:t>Allows higher learning rates</a:t>
                </a:r>
              </a:p>
              <a:p>
                <a:r>
                  <a:rPr lang="en-US" dirty="0"/>
                  <a:t>Reduces the strong dependence  on initialization</a:t>
                </a:r>
              </a:p>
              <a:p>
                <a:r>
                  <a:rPr lang="en-US" dirty="0"/>
                  <a:t>Acts as a form of regularization Subtracting the mini-batch mean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ℬ</m:t>
                        </m:r>
                      </m:sub>
                    </m:sSub>
                  </m:oMath>
                </a14:m>
                <a:r>
                  <a:rPr lang="en-US" dirty="0"/>
                  <a:t> and dividing by the mini-batch </a:t>
                </a:r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←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ℬ</m:t>
                              </m:r>
                            </m:sub>
                          </m:sSub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ℬ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endParaRPr lang="en-SE" dirty="0"/>
              </a:p>
              <a:p>
                <a:endParaRPr lang="en-US" dirty="0"/>
              </a:p>
              <a:p>
                <a:endParaRPr lang="en-SE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en-US" dirty="0"/>
              </a:p>
              <a:p>
                <a:r>
                  <a:rPr lang="en-US" dirty="0"/>
                  <a:t>Improves gradient flow through  the network</a:t>
                </a:r>
              </a:p>
              <a:p>
                <a:r>
                  <a:rPr lang="en-US" dirty="0"/>
                  <a:t>Allows higher learning rates</a:t>
                </a:r>
              </a:p>
              <a:p>
                <a:r>
                  <a:rPr lang="en-US" dirty="0"/>
                  <a:t>Reduces the strong dependence  on initialization</a:t>
                </a:r>
              </a:p>
              <a:p>
                <a:r>
                  <a:rPr lang="en-US" dirty="0"/>
                  <a:t>Acts as a form of regularization Subtracting the mini-batch mean </a:t>
                </a:r>
                <a:r>
                  <a:rPr lang="en-US" b="0" i="0">
                    <a:latin typeface="Cambria Math" panose="02040503050406030204" pitchFamily="18" charset="0"/>
                  </a:rPr>
                  <a:t>𝜇_ℬ</a:t>
                </a:r>
                <a:r>
                  <a:rPr lang="en-US" dirty="0"/>
                  <a:t> and dividing by the mini-batch </a:t>
                </a:r>
              </a:p>
              <a:p>
                <a:pPr lvl="1"/>
                <a:r>
                  <a:rPr lang="en-US" b="0" i="0">
                    <a:latin typeface="Cambria Math" panose="02040503050406030204" pitchFamily="18" charset="0"/>
                  </a:rPr>
                  <a:t>𝑥 ̂_𝑖←(</a:t>
                </a:r>
                <a:r>
                  <a:rPr lang="en-US" i="0">
                    <a:latin typeface="Cambria Math" panose="02040503050406030204" pitchFamily="18" charset="0"/>
                  </a:rPr>
                  <a:t>𝑥_𝑖−</a:t>
                </a:r>
                <a:r>
                  <a:rPr lang="en-US" b="0" i="0">
                    <a:latin typeface="Cambria Math" panose="02040503050406030204" pitchFamily="18" charset="0"/>
                  </a:rPr>
                  <a:t>𝜇_ℬ)/√(𝜎_ℬ^2+𝜖)</a:t>
                </a:r>
                <a:endParaRPr lang="en-US" dirty="0"/>
              </a:p>
              <a:p>
                <a:endParaRPr lang="en-US" dirty="0"/>
              </a:p>
              <a:p>
                <a:endParaRPr lang="en-SE" dirty="0"/>
              </a:p>
              <a:p>
                <a:endParaRPr lang="en-US" dirty="0"/>
              </a:p>
              <a:p>
                <a:endParaRPr lang="en-SE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FA21340-DBF0-4FAC-9DE2-FD6DB24B56C8}" type="slidenum">
              <a:rPr lang="en-US" altLang="zh-CN" smtClean="0"/>
              <a:pPr>
                <a:defRPr/>
              </a:pPr>
              <a:t>28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007630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Activation Functions (use </a:t>
            </a:r>
            <a:r>
              <a:rPr lang="en-US" dirty="0" err="1"/>
              <a:t>ReLU</a:t>
            </a:r>
            <a:r>
              <a:rPr lang="en-US" dirty="0"/>
              <a:t>)</a:t>
            </a:r>
          </a:p>
          <a:p>
            <a:r>
              <a:rPr lang="en-US" dirty="0"/>
              <a:t>Data Preprocessing (images: subtract mean)</a:t>
            </a:r>
          </a:p>
          <a:p>
            <a:r>
              <a:rPr lang="en-US" dirty="0"/>
              <a:t>Weight Initialization (use Xavier </a:t>
            </a:r>
            <a:r>
              <a:rPr lang="en-US" dirty="0" err="1"/>
              <a:t>init</a:t>
            </a:r>
            <a:r>
              <a:rPr lang="en-US" dirty="0"/>
              <a:t>)</a:t>
            </a:r>
          </a:p>
          <a:p>
            <a:r>
              <a:rPr lang="en-US" dirty="0"/>
              <a:t>Batch Normalization (use)</a:t>
            </a:r>
          </a:p>
          <a:p>
            <a:r>
              <a:rPr lang="en-US" dirty="0"/>
              <a:t>Babysitting the Learning process</a:t>
            </a:r>
          </a:p>
          <a:p>
            <a:r>
              <a:rPr lang="en-US" dirty="0"/>
              <a:t>Hyperparameter Optimization</a:t>
            </a:r>
          </a:p>
          <a:p>
            <a:endParaRPr lang="en-SE" dirty="0"/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FA21340-DBF0-4FAC-9DE2-FD6DB24B56C8}" type="slidenum">
              <a:rPr lang="en-US" altLang="zh-CN" smtClean="0"/>
              <a:pPr>
                <a:defRPr/>
              </a:pPr>
              <a:t>31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609742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Three categories</a:t>
                </a:r>
              </a:p>
              <a:p>
                <a:pPr lvl="1"/>
                <a:r>
                  <a:rPr lang="en-US" altLang="zh-CN" dirty="0"/>
                  <a:t>Supervised learning (w. labeled data), incl.</a:t>
                </a:r>
              </a:p>
              <a:p>
                <a:pPr lvl="2"/>
                <a:r>
                  <a:rPr lang="en-US" altLang="zh-CN" dirty="0"/>
                  <a:t>Classification (cat vs. dog?)</a:t>
                </a:r>
              </a:p>
              <a:p>
                <a:pPr lvl="2"/>
                <a:r>
                  <a:rPr lang="en-US" altLang="zh-CN" dirty="0"/>
                  <a:t>Regression (housing price next year?)</a:t>
                </a:r>
              </a:p>
              <a:p>
                <a:pPr lvl="1"/>
                <a:r>
                  <a:rPr lang="en-US" altLang="zh-CN" dirty="0"/>
                  <a:t>Unsupervised learning (no labeled data), incl.</a:t>
                </a:r>
              </a:p>
              <a:p>
                <a:pPr lvl="2"/>
                <a:r>
                  <a:rPr lang="en-US" altLang="zh-CN" dirty="0" err="1"/>
                  <a:t>Custering</a:t>
                </a:r>
                <a:r>
                  <a:rPr lang="en-US" altLang="zh-CN" dirty="0"/>
                  <a:t> </a:t>
                </a:r>
              </a:p>
              <a:p>
                <a:pPr lvl="1"/>
                <a:r>
                  <a:rPr lang="en-US" altLang="zh-CN" dirty="0"/>
                  <a:t>Game playing (AlphaGo)</a:t>
                </a:r>
              </a:p>
              <a:p>
                <a:r>
                  <a:rPr lang="en-US" altLang="zh-CN" dirty="0"/>
                  <a:t>Deep Learning (DL) is a type of ML algorithm that is based on neural networks</a:t>
                </a:r>
              </a:p>
              <a:p>
                <a:r>
                  <a:rPr lang="en-US" altLang="zh-CN" dirty="0"/>
                  <a:t>Many other ML algorithms besides DL </a:t>
                </a:r>
                <a:r>
                  <a:rPr lang="en-US" dirty="0"/>
                  <a:t>Learn a function: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Depending on the type of output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:</a:t>
                </a:r>
              </a:p>
              <a:p>
                <a:pPr lvl="1"/>
                <a:r>
                  <a:rPr lang="en-US" dirty="0"/>
                  <a:t>Regression: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is continuous (e.g. temperature value y = {19º, 23.5º, 22.9º})</a:t>
                </a:r>
              </a:p>
              <a:p>
                <a:pPr lvl="1"/>
                <a:r>
                  <a:rPr lang="en-US" dirty="0"/>
                  <a:t>Classification: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is discrete (e.g. y = {cat, dog})</a:t>
                </a:r>
              </a:p>
              <a:p>
                <a:pPr lvl="1"/>
                <a:endParaRPr lang="en-US" altLang="zh-CN" dirty="0"/>
              </a:p>
              <a:p>
                <a:endParaRPr lang="en-SE" dirty="0"/>
              </a:p>
              <a:p>
                <a:endParaRPr lang="en-SE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Three categories</a:t>
                </a:r>
              </a:p>
              <a:p>
                <a:pPr lvl="1"/>
                <a:r>
                  <a:rPr lang="en-US" altLang="zh-CN" dirty="0"/>
                  <a:t>Supervised learning (w. labeled data), incl.</a:t>
                </a:r>
              </a:p>
              <a:p>
                <a:pPr lvl="2"/>
                <a:r>
                  <a:rPr lang="en-US" altLang="zh-CN" dirty="0"/>
                  <a:t>Classification (cat vs. dog?)</a:t>
                </a:r>
              </a:p>
              <a:p>
                <a:pPr lvl="2"/>
                <a:r>
                  <a:rPr lang="en-US" altLang="zh-CN" dirty="0"/>
                  <a:t>Regression (housing price next year?)</a:t>
                </a:r>
              </a:p>
              <a:p>
                <a:pPr lvl="1"/>
                <a:r>
                  <a:rPr lang="en-US" altLang="zh-CN" dirty="0"/>
                  <a:t>Unsupervised learning (no labeled data), incl.</a:t>
                </a:r>
              </a:p>
              <a:p>
                <a:pPr lvl="2"/>
                <a:r>
                  <a:rPr lang="en-US" altLang="zh-CN" dirty="0" err="1"/>
                  <a:t>Custering</a:t>
                </a:r>
                <a:r>
                  <a:rPr lang="en-US" altLang="zh-CN" dirty="0"/>
                  <a:t> </a:t>
                </a:r>
              </a:p>
              <a:p>
                <a:pPr lvl="1"/>
                <a:r>
                  <a:rPr lang="en-US" altLang="zh-CN" dirty="0"/>
                  <a:t>Game playing (AlphaGo)</a:t>
                </a:r>
              </a:p>
              <a:p>
                <a:r>
                  <a:rPr lang="en-US" altLang="zh-CN" dirty="0"/>
                  <a:t>Deep Learning (DL) is a type of ML algorithm that is based on neural networks</a:t>
                </a:r>
              </a:p>
              <a:p>
                <a:r>
                  <a:rPr lang="en-US" altLang="zh-CN" dirty="0"/>
                  <a:t>Many other ML algorithms besides DL </a:t>
                </a:r>
                <a:r>
                  <a:rPr lang="en-US" dirty="0"/>
                  <a:t>Learn a function: </a:t>
                </a:r>
                <a:r>
                  <a:rPr lang="en-US" b="0" i="0">
                    <a:latin typeface="Cambria Math" panose="02040503050406030204" pitchFamily="18" charset="0"/>
                  </a:rPr>
                  <a:t>𝑦=𝑓(𝑥)</a:t>
                </a:r>
                <a:endParaRPr lang="en-US" dirty="0"/>
              </a:p>
              <a:p>
                <a:r>
                  <a:rPr lang="en-US" dirty="0"/>
                  <a:t>Depending on the type of output </a:t>
                </a:r>
                <a:r>
                  <a:rPr lang="en-US" b="0" i="0">
                    <a:latin typeface="Cambria Math" panose="02040503050406030204" pitchFamily="18" charset="0"/>
                  </a:rPr>
                  <a:t>𝑦</a:t>
                </a:r>
                <a:r>
                  <a:rPr lang="en-US" dirty="0"/>
                  <a:t>:</a:t>
                </a:r>
              </a:p>
              <a:p>
                <a:pPr lvl="1"/>
                <a:r>
                  <a:rPr lang="en-US" dirty="0"/>
                  <a:t>Regression: </a:t>
                </a:r>
                <a:r>
                  <a:rPr lang="en-US" i="0" dirty="0">
                    <a:latin typeface="Cambria Math" panose="02040503050406030204" pitchFamily="18" charset="0"/>
                  </a:rPr>
                  <a:t>𝑦</a:t>
                </a:r>
                <a:r>
                  <a:rPr lang="en-US" dirty="0"/>
                  <a:t> is continuous (e.g. temperature value y = {19º, 23.5º, 22.9º})</a:t>
                </a:r>
              </a:p>
              <a:p>
                <a:pPr lvl="1"/>
                <a:r>
                  <a:rPr lang="en-US" dirty="0"/>
                  <a:t>Classification: </a:t>
                </a:r>
                <a:r>
                  <a:rPr lang="en-US" i="0" dirty="0">
                    <a:latin typeface="Cambria Math" panose="02040503050406030204" pitchFamily="18" charset="0"/>
                  </a:rPr>
                  <a:t>𝑦</a:t>
                </a:r>
                <a:r>
                  <a:rPr lang="en-US" dirty="0"/>
                  <a:t> is discrete (e.g. y = {cat, dog})</a:t>
                </a:r>
              </a:p>
              <a:p>
                <a:pPr lvl="1"/>
                <a:endParaRPr lang="en-US" altLang="zh-CN" dirty="0"/>
              </a:p>
              <a:p>
                <a:endParaRPr lang="en-SE" dirty="0"/>
              </a:p>
              <a:p>
                <a:endParaRPr lang="en-SE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FA21340-DBF0-4FAC-9DE2-FD6DB24B56C8}" type="slidenum">
              <a:rPr lang="en-US" altLang="zh-CN" smtClean="0"/>
              <a:pPr>
                <a:defRPr/>
              </a:pPr>
              <a:t>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164665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Many variants: step, sigmoid, tanh, </a:t>
            </a:r>
            <a:r>
              <a:rPr lang="en-US" dirty="0" err="1"/>
              <a:t>ReLU</a:t>
            </a:r>
            <a:r>
              <a:rPr lang="en-US" dirty="0"/>
              <a:t>, leaky-</a:t>
            </a:r>
            <a:r>
              <a:rPr lang="en-US" dirty="0" err="1"/>
              <a:t>ReLU</a:t>
            </a:r>
            <a:r>
              <a:rPr lang="en-US" dirty="0"/>
              <a:t>, </a:t>
            </a:r>
            <a:r>
              <a:rPr lang="en-US" dirty="0" err="1"/>
              <a:t>PReLU</a:t>
            </a:r>
            <a:r>
              <a:rPr lang="en-US" dirty="0"/>
              <a:t>, </a:t>
            </a:r>
            <a:r>
              <a:rPr lang="en-US" dirty="0" err="1"/>
              <a:t>SoftPlus</a:t>
            </a:r>
            <a:r>
              <a:rPr lang="en-US" dirty="0"/>
              <a:t>, Swish…</a:t>
            </a:r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FA21340-DBF0-4FAC-9DE2-FD6DB24B56C8}" type="slidenum">
              <a:rPr lang="en-US" altLang="zh-CN" smtClean="0"/>
              <a:pPr>
                <a:defRPr/>
              </a:pPr>
              <a:t>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212133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For classification, the output is a list of probabilities</a:t>
            </a:r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FA21340-DBF0-4FAC-9DE2-FD6DB24B56C8}" type="slidenum">
              <a:rPr lang="en-US" altLang="zh-CN" smtClean="0"/>
              <a:pPr>
                <a:defRPr/>
              </a:pPr>
              <a:t>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860948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The </a:t>
                </a:r>
                <a:r>
                  <a:rPr lang="en-US" dirty="0" err="1"/>
                  <a:t>i-th</a:t>
                </a:r>
                <a:r>
                  <a:rPr lang="en-US" dirty="0"/>
                  <a:t> layer’s activation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dirty="0">
                                <a:latin typeface="Cambria Math" panose="02040503050406030204" pitchFamily="18" charset="0"/>
                              </a:rPr>
                              <m:t>𝐖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⋅</m:t>
                        </m:r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0" dirty="0" smtClean="0">
                                <a:latin typeface="Cambria Math" panose="02040503050406030204" pitchFamily="18" charset="0"/>
                              </a:rPr>
                              <m:t>𝐡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dirty="0">
                            <a:latin typeface="Cambria Math" panose="02040503050406030204" pitchFamily="18" charset="0"/>
                          </a:rPr>
                          <m:t>𝐛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dirty="0">
                            <a:latin typeface="Cambria Math" panose="02040503050406030204" pitchFamily="18" charset="0"/>
                          </a:rPr>
                          <m:t>𝐖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 the weight matrix,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dirty="0">
                            <a:latin typeface="Cambria Math" panose="02040503050406030204" pitchFamily="18" charset="0"/>
                          </a:rPr>
                          <m:t>𝐛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 the bias, between (i-1)-</a:t>
                </a:r>
                <a:r>
                  <a:rPr lang="en-US" dirty="0" err="1"/>
                  <a:t>th</a:t>
                </a:r>
                <a:r>
                  <a:rPr lang="en-US" dirty="0"/>
                  <a:t> and </a:t>
                </a:r>
                <a:r>
                  <a:rPr lang="en-US" dirty="0" err="1"/>
                  <a:t>i-th</a:t>
                </a:r>
                <a:r>
                  <a:rPr lang="en-US" dirty="0"/>
                  <a:t> layer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Also called Multi-Layer </a:t>
                </a:r>
                <a:r>
                  <a:rPr lang="en-US" dirty="0" err="1"/>
                  <a:t>Perceptrons</a:t>
                </a:r>
                <a:r>
                  <a:rPr lang="en-US" dirty="0"/>
                  <a:t> (MLPs)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dirty="0"/>
              </a:p>
              <a:p>
                <a:endParaRPr lang="en-SE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The </a:t>
                </a:r>
                <a:r>
                  <a:rPr lang="en-US" dirty="0" err="1"/>
                  <a:t>i-th</a:t>
                </a:r>
                <a:r>
                  <a:rPr lang="en-US" dirty="0"/>
                  <a:t> layer’s activation </a:t>
                </a:r>
                <a:r>
                  <a:rPr lang="en-US" b="1" i="0">
                    <a:latin typeface="Cambria Math" panose="02040503050406030204" pitchFamily="18" charset="0"/>
                  </a:rPr>
                  <a:t>𝐡</a:t>
                </a:r>
                <a:r>
                  <a:rPr lang="en-US" b="0" i="0">
                    <a:latin typeface="Cambria Math" panose="02040503050406030204" pitchFamily="18" charset="0"/>
                  </a:rPr>
                  <a:t>_𝑖=𝑓(</a:t>
                </a:r>
                <a:r>
                  <a:rPr lang="en-US" b="1" i="0" dirty="0">
                    <a:latin typeface="Cambria Math" panose="02040503050406030204" pitchFamily="18" charset="0"/>
                  </a:rPr>
                  <a:t>𝐖_</a:t>
                </a:r>
                <a:r>
                  <a:rPr lang="en-US" i="0" dirty="0">
                    <a:latin typeface="Cambria Math" panose="02040503050406030204" pitchFamily="18" charset="0"/>
                  </a:rPr>
                  <a:t>𝑖</a:t>
                </a:r>
                <a:r>
                  <a:rPr lang="en-US" b="0" i="0" dirty="0">
                    <a:latin typeface="Cambria Math" panose="02040503050406030204" pitchFamily="18" charset="0"/>
                  </a:rPr>
                  <a:t>⋅</a:t>
                </a:r>
                <a:r>
                  <a:rPr lang="en-US" b="1" i="0" dirty="0">
                    <a:latin typeface="Cambria Math" panose="02040503050406030204" pitchFamily="18" charset="0"/>
                  </a:rPr>
                  <a:t>𝐡</a:t>
                </a:r>
                <a:r>
                  <a:rPr lang="en-US" b="0" i="0" dirty="0">
                    <a:latin typeface="Cambria Math" panose="02040503050406030204" pitchFamily="18" charset="0"/>
                  </a:rPr>
                  <a:t>_(𝑖</a:t>
                </a:r>
                <a:r>
                  <a:rPr lang="en-US" i="0" dirty="0">
                    <a:latin typeface="Cambria Math" panose="02040503050406030204" pitchFamily="18" charset="0"/>
                  </a:rPr>
                  <a:t>−1</a:t>
                </a:r>
                <a:r>
                  <a:rPr lang="en-US" b="0" i="0" dirty="0">
                    <a:latin typeface="Cambria Math" panose="02040503050406030204" pitchFamily="18" charset="0"/>
                  </a:rPr>
                  <a:t>) )</a:t>
                </a:r>
                <a:r>
                  <a:rPr lang="en-US" b="0" i="0">
                    <a:latin typeface="Cambria Math" panose="02040503050406030204" pitchFamily="18" charset="0"/>
                  </a:rPr>
                  <a:t>+</a:t>
                </a:r>
                <a:r>
                  <a:rPr lang="en-US" b="1" i="0" dirty="0">
                    <a:latin typeface="Cambria Math" panose="02040503050406030204" pitchFamily="18" charset="0"/>
                  </a:rPr>
                  <a:t>𝐛_</a:t>
                </a:r>
                <a:r>
                  <a:rPr lang="en-US" i="0" dirty="0">
                    <a:latin typeface="Cambria Math" panose="02040503050406030204" pitchFamily="18" charset="0"/>
                  </a:rPr>
                  <a:t>𝑖</a:t>
                </a:r>
                <a:r>
                  <a:rPr lang="en-US" dirty="0"/>
                  <a:t>, where </a:t>
                </a:r>
                <a:r>
                  <a:rPr lang="en-US" b="1" i="0" dirty="0">
                    <a:latin typeface="Cambria Math" panose="02040503050406030204" pitchFamily="18" charset="0"/>
                  </a:rPr>
                  <a:t>𝐖_</a:t>
                </a:r>
                <a:r>
                  <a:rPr lang="en-US" i="0" dirty="0">
                    <a:latin typeface="Cambria Math" panose="02040503050406030204" pitchFamily="18" charset="0"/>
                  </a:rPr>
                  <a:t>𝑖</a:t>
                </a:r>
                <a:r>
                  <a:rPr lang="en-US" dirty="0"/>
                  <a:t> is the weight matrix, and </a:t>
                </a:r>
                <a:r>
                  <a:rPr lang="en-US" b="1" i="0" dirty="0">
                    <a:latin typeface="Cambria Math" panose="02040503050406030204" pitchFamily="18" charset="0"/>
                  </a:rPr>
                  <a:t>𝐛_</a:t>
                </a:r>
                <a:r>
                  <a:rPr lang="en-US" i="0" dirty="0">
                    <a:latin typeface="Cambria Math" panose="02040503050406030204" pitchFamily="18" charset="0"/>
                  </a:rPr>
                  <a:t>𝑖</a:t>
                </a:r>
                <a:r>
                  <a:rPr lang="en-US" dirty="0"/>
                  <a:t> is the bias, between (i-1)-</a:t>
                </a:r>
                <a:r>
                  <a:rPr lang="en-US" dirty="0" err="1"/>
                  <a:t>th</a:t>
                </a:r>
                <a:r>
                  <a:rPr lang="en-US" dirty="0"/>
                  <a:t> and </a:t>
                </a:r>
                <a:r>
                  <a:rPr lang="en-US" dirty="0" err="1"/>
                  <a:t>i-th</a:t>
                </a:r>
                <a:r>
                  <a:rPr lang="en-US" dirty="0"/>
                  <a:t> layer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Also called Multi-Layer </a:t>
                </a:r>
                <a:r>
                  <a:rPr lang="en-US" dirty="0" err="1"/>
                  <a:t>Perceptrons</a:t>
                </a:r>
                <a:r>
                  <a:rPr lang="en-US" dirty="0"/>
                  <a:t> (MLPs)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dirty="0"/>
              </a:p>
              <a:p>
                <a:endParaRPr lang="en-SE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FA21340-DBF0-4FAC-9DE2-FD6DB24B56C8}" type="slidenum">
              <a:rPr lang="en-US" altLang="zh-CN" smtClean="0"/>
              <a:pPr>
                <a:defRPr/>
              </a:pPr>
              <a:t>10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334868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(e.g., a color image is a 3D tensor)</a:t>
                </a:r>
              </a:p>
              <a:p>
                <a:r>
                  <a:rPr lang="en-US" dirty="0"/>
                  <a:t>Consider a NN classifier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: the input (image)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: the prediction result (e.g., panda or gibbon), which has the maximum probability in the probability vector over all classes. We assume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to be the correct prediction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US" dirty="0"/>
                  <a:t>: the NN with params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 (weights and biases)</a:t>
                </a:r>
              </a:p>
              <a:p>
                <a:endParaRPr lang="en-SE" dirty="0"/>
              </a:p>
              <a:p>
                <a:endParaRPr lang="en-SE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(e.g., a color image is a 3D tensor)</a:t>
                </a:r>
              </a:p>
              <a:p>
                <a:r>
                  <a:rPr lang="en-US" dirty="0"/>
                  <a:t>Consider a NN classifier </a:t>
                </a:r>
                <a:r>
                  <a:rPr lang="en-US" b="0" i="0">
                    <a:latin typeface="Cambria Math" panose="02040503050406030204" pitchFamily="18" charset="0"/>
                  </a:rPr>
                  <a:t>𝑓_𝜃 (𝑥)=𝑦</a:t>
                </a:r>
                <a:endParaRPr lang="en-US" dirty="0"/>
              </a:p>
              <a:p>
                <a:pPr lvl="1"/>
                <a:r>
                  <a:rPr lang="en-US" b="0" i="0">
                    <a:latin typeface="Cambria Math" panose="02040503050406030204" pitchFamily="18" charset="0"/>
                  </a:rPr>
                  <a:t>𝑥</a:t>
                </a:r>
                <a:r>
                  <a:rPr lang="en-US" dirty="0"/>
                  <a:t>: the input (image)</a:t>
                </a:r>
              </a:p>
              <a:p>
                <a:pPr lvl="1"/>
                <a:r>
                  <a:rPr lang="en-US" b="0" i="0">
                    <a:latin typeface="Cambria Math" panose="02040503050406030204" pitchFamily="18" charset="0"/>
                  </a:rPr>
                  <a:t>𝑦</a:t>
                </a:r>
                <a:r>
                  <a:rPr lang="en-US" dirty="0"/>
                  <a:t>: the prediction result (e.g., panda or gibbon), which has the maximum probability in the probability vector over all classes. We assume </a:t>
                </a:r>
                <a:r>
                  <a:rPr lang="en-US" i="0">
                    <a:latin typeface="Cambria Math" panose="02040503050406030204" pitchFamily="18" charset="0"/>
                  </a:rPr>
                  <a:t>𝑦</a:t>
                </a:r>
                <a:r>
                  <a:rPr lang="en-US" dirty="0"/>
                  <a:t> to be the correct prediction</a:t>
                </a:r>
              </a:p>
              <a:p>
                <a:pPr lvl="1"/>
                <a:r>
                  <a:rPr lang="en-US" b="0" i="0">
                    <a:latin typeface="Cambria Math" panose="02040503050406030204" pitchFamily="18" charset="0"/>
                  </a:rPr>
                  <a:t>𝑓_𝜃</a:t>
                </a:r>
                <a:r>
                  <a:rPr lang="en-US" dirty="0"/>
                  <a:t>: the NN with params </a:t>
                </a:r>
                <a:r>
                  <a:rPr lang="en-US" i="0">
                    <a:latin typeface="Cambria Math" panose="02040503050406030204" pitchFamily="18" charset="0"/>
                  </a:rPr>
                  <a:t>𝜃</a:t>
                </a:r>
                <a:r>
                  <a:rPr lang="en-US" dirty="0"/>
                  <a:t> (weights and biases)</a:t>
                </a:r>
              </a:p>
              <a:p>
                <a:endParaRPr lang="en-SE" dirty="0"/>
              </a:p>
              <a:p>
                <a:endParaRPr lang="en-SE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FA21340-DBF0-4FAC-9DE2-FD6DB24B56C8}" type="slidenum">
              <a:rPr lang="en-US" altLang="zh-CN" smtClean="0"/>
              <a:pPr>
                <a:defRPr/>
              </a:pPr>
              <a:t>13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62052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Loss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</m:d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</m:e>
                              </m:func>
                            </m:e>
                          </m:nary>
                        </m:e>
                      </m:func>
                    </m:oMath>
                  </m:oMathPara>
                </a14:m>
                <a:endParaRPr lang="en-US" dirty="0"/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b="0" i="0" dirty="0" err="1">
                    <a:solidFill>
                      <a:srgbClr val="404040"/>
                    </a:solidFill>
                    <a:effectLst/>
                    <a:latin typeface="Raleway"/>
                  </a:rPr>
                  <a:t>Pred</a:t>
                </a:r>
                <a:r>
                  <a:rPr lang="en-US" b="0" i="0" dirty="0">
                    <a:solidFill>
                      <a:srgbClr val="404040"/>
                    </a:solidFill>
                    <a:effectLst/>
                    <a:latin typeface="Raleway"/>
                  </a:rPr>
                  <a:t> now contains a 1000 dimensional vector containing the class logits for the 1000 </a:t>
                </a:r>
                <a:r>
                  <a:rPr lang="en-US" b="0" i="0" dirty="0" err="1">
                    <a:solidFill>
                      <a:srgbClr val="404040"/>
                    </a:solidFill>
                    <a:effectLst/>
                    <a:latin typeface="Raleway"/>
                  </a:rPr>
                  <a:t>imagenet</a:t>
                </a:r>
                <a:r>
                  <a:rPr lang="en-US" b="0" i="0" dirty="0">
                    <a:solidFill>
                      <a:srgbClr val="404040"/>
                    </a:solidFill>
                    <a:effectLst/>
                    <a:latin typeface="Raleway"/>
                  </a:rPr>
                  <a:t> classes (i.e., if you wanted to convert this to a probability vector, you would apply the </a:t>
                </a:r>
                <a:r>
                  <a:rPr lang="en-US" b="0" i="0" dirty="0" err="1">
                    <a:solidFill>
                      <a:srgbClr val="404040"/>
                    </a:solidFill>
                    <a:effectLst/>
                    <a:latin typeface="Raleway"/>
                  </a:rPr>
                  <a:t>softmax</a:t>
                </a:r>
                <a:r>
                  <a:rPr lang="en-US" b="0" i="0" dirty="0">
                    <a:solidFill>
                      <a:srgbClr val="404040"/>
                    </a:solidFill>
                    <a:effectLst/>
                    <a:latin typeface="Raleway"/>
                  </a:rPr>
                  <a:t> operator to this vector). To find the highest likelihood class, we simply take the index of maximum value in this vector, and we can look this up in a list of </a:t>
                </a:r>
                <a:r>
                  <a:rPr lang="en-US" b="0" i="0" dirty="0" err="1">
                    <a:solidFill>
                      <a:srgbClr val="404040"/>
                    </a:solidFill>
                    <a:effectLst/>
                    <a:latin typeface="Raleway"/>
                  </a:rPr>
                  <a:t>imagenet</a:t>
                </a:r>
                <a:r>
                  <a:rPr lang="en-US" b="0" i="0" dirty="0">
                    <a:solidFill>
                      <a:srgbClr val="404040"/>
                    </a:solidFill>
                    <a:effectLst/>
                    <a:latin typeface="Raleway"/>
                  </a:rPr>
                  <a:t> classes to find the corresponding label.</a:t>
                </a:r>
                <a:endParaRPr lang="en-SE" dirty="0"/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SE" dirty="0"/>
              </a:p>
              <a:p>
                <a:endParaRPr lang="en-SE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b="0" i="0">
                    <a:latin typeface="Cambria Math" panose="02040503050406030204" pitchFamily="18" charset="0"/>
                  </a:rPr>
                  <a:t>Loss(</a:t>
                </a:r>
                <a:r>
                  <a:rPr lang="en-US" i="0">
                    <a:latin typeface="Cambria Math" panose="02040503050406030204" pitchFamily="18" charset="0"/>
                  </a:rPr>
                  <a:t>𝑥+𝛿</a:t>
                </a:r>
                <a:r>
                  <a:rPr lang="en-US" b="0" i="0">
                    <a:latin typeface="Cambria Math" panose="02040503050406030204" pitchFamily="18" charset="0"/>
                  </a:rPr>
                  <a:t>,𝑦;𝜃)=log⁡∑_𝑖▒exp⁡〖ℎ_𝜃 (𝑥+𝛿)_𝑖−</a:t>
                </a:r>
                <a:r>
                  <a:rPr lang="en-US" i="0">
                    <a:latin typeface="Cambria Math" panose="02040503050406030204" pitchFamily="18" charset="0"/>
                  </a:rPr>
                  <a:t>ℎ_𝜃 (𝑥)_</a:t>
                </a:r>
                <a:r>
                  <a:rPr lang="en-US" b="0" i="0">
                    <a:latin typeface="Cambria Math" panose="02040503050406030204" pitchFamily="18" charset="0"/>
                  </a:rPr>
                  <a:t>𝑦 〗 </a:t>
                </a:r>
                <a:endParaRPr lang="en-SE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FA21340-DBF0-4FAC-9DE2-FD6DB24B56C8}" type="slidenum">
              <a:rPr lang="en-US" altLang="zh-CN" smtClean="0"/>
              <a:pPr>
                <a:defRPr/>
              </a:pPr>
              <a:t>14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496785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Collect a dataset of images and labels</a:t>
            </a:r>
          </a:p>
          <a:p>
            <a:r>
              <a:rPr lang="en-US" dirty="0"/>
              <a:t>Use Machine Learning to train an image classifier</a:t>
            </a:r>
          </a:p>
          <a:p>
            <a:r>
              <a:rPr lang="en-US" dirty="0"/>
              <a:t>Evaluate the classifier on test images</a:t>
            </a:r>
          </a:p>
          <a:p>
            <a:endParaRPr lang="en-SE" dirty="0"/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FA21340-DBF0-4FAC-9DE2-FD6DB24B56C8}" type="slidenum">
              <a:rPr lang="en-US" altLang="zh-CN" smtClean="0"/>
              <a:pPr>
                <a:defRPr/>
              </a:pPr>
              <a:t>16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907667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Recall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𝑇𝑃</m:t>
                        </m:r>
                      </m:num>
                      <m:den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𝐹𝑁</m:t>
                        </m:r>
                      </m:den>
                    </m:f>
                  </m:oMath>
                </a14:m>
                <a:r>
                  <a:rPr lang="en-US" dirty="0"/>
                  <a:t> Precision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𝑇𝑃</m:t>
                        </m:r>
                      </m:num>
                      <m:den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𝐹𝑃</m:t>
                        </m:r>
                      </m:den>
                    </m:f>
                  </m:oMath>
                </a14:m>
                <a:r>
                  <a:rPr lang="en-US" dirty="0"/>
                  <a:t> Accuracy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𝑇𝑁</m:t>
                        </m:r>
                      </m:num>
                      <m:den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𝑇𝑁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𝐹𝑃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𝐹𝑁</m:t>
                        </m:r>
                      </m:den>
                    </m:f>
                  </m:oMath>
                </a14:m>
                <a:endParaRPr lang="en-SE" dirty="0"/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SE" dirty="0"/>
              </a:p>
              <a:p>
                <a:endParaRPr lang="en-SE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Recall = </a:t>
                </a:r>
                <a:r>
                  <a:rPr lang="en-US" sz="1200" i="0">
                    <a:latin typeface="Cambria Math" panose="02040503050406030204" pitchFamily="18" charset="0"/>
                  </a:rPr>
                  <a:t>𝑇𝑃</a:t>
                </a:r>
                <a:r>
                  <a:rPr lang="en-US" sz="1200" b="0" i="0">
                    <a:latin typeface="Cambria Math" panose="02040503050406030204" pitchFamily="18" charset="0"/>
                  </a:rPr>
                  <a:t>/(</a:t>
                </a:r>
                <a:r>
                  <a:rPr lang="en-US" sz="1200" i="0">
                    <a:latin typeface="Cambria Math" panose="02040503050406030204" pitchFamily="18" charset="0"/>
                  </a:rPr>
                  <a:t>𝑇𝑃+</a:t>
                </a:r>
                <a:r>
                  <a:rPr lang="en-US" sz="1200" b="0" i="0">
                    <a:latin typeface="Cambria Math" panose="02040503050406030204" pitchFamily="18" charset="0"/>
                  </a:rPr>
                  <a:t>𝐹𝑁)</a:t>
                </a:r>
                <a:r>
                  <a:rPr lang="en-US" dirty="0"/>
                  <a:t> Precision = </a:t>
                </a:r>
                <a:r>
                  <a:rPr lang="en-US" sz="1200" i="0">
                    <a:latin typeface="Cambria Math" panose="02040503050406030204" pitchFamily="18" charset="0"/>
                  </a:rPr>
                  <a:t>𝑇𝑃</a:t>
                </a:r>
                <a:r>
                  <a:rPr lang="en-US" sz="1200" b="0" i="0">
                    <a:latin typeface="Cambria Math" panose="02040503050406030204" pitchFamily="18" charset="0"/>
                  </a:rPr>
                  <a:t>/(</a:t>
                </a:r>
                <a:r>
                  <a:rPr lang="en-US" sz="1200" i="0">
                    <a:latin typeface="Cambria Math" panose="02040503050406030204" pitchFamily="18" charset="0"/>
                  </a:rPr>
                  <a:t>𝑇𝑃+</a:t>
                </a:r>
                <a:r>
                  <a:rPr lang="en-US" sz="1200" b="0" i="0">
                    <a:latin typeface="Cambria Math" panose="02040503050406030204" pitchFamily="18" charset="0"/>
                  </a:rPr>
                  <a:t>𝐹𝑃)</a:t>
                </a:r>
                <a:r>
                  <a:rPr lang="en-US" dirty="0"/>
                  <a:t> Accuracy = </a:t>
                </a:r>
                <a:r>
                  <a:rPr lang="en-US" sz="1200" b="0" i="0">
                    <a:latin typeface="Cambria Math" panose="02040503050406030204" pitchFamily="18" charset="0"/>
                  </a:rPr>
                  <a:t>(</a:t>
                </a:r>
                <a:r>
                  <a:rPr lang="en-US" sz="1200" i="0">
                    <a:latin typeface="Cambria Math" panose="02040503050406030204" pitchFamily="18" charset="0"/>
                  </a:rPr>
                  <a:t>𝑇𝑃+</a:t>
                </a:r>
                <a:r>
                  <a:rPr lang="en-US" sz="1200" b="0" i="0">
                    <a:latin typeface="Cambria Math" panose="02040503050406030204" pitchFamily="18" charset="0"/>
                  </a:rPr>
                  <a:t>𝑇𝑁)/(</a:t>
                </a:r>
                <a:r>
                  <a:rPr lang="en-US" sz="1200" i="0">
                    <a:latin typeface="Cambria Math" panose="02040503050406030204" pitchFamily="18" charset="0"/>
                  </a:rPr>
                  <a:t>𝑇𝑃+𝑇𝑁</a:t>
                </a:r>
                <a:r>
                  <a:rPr lang="en-US" sz="1200" b="0" i="0">
                    <a:latin typeface="Cambria Math" panose="02040503050406030204" pitchFamily="18" charset="0"/>
                  </a:rPr>
                  <a:t>+𝐹𝑃+𝐹𝑁)</a:t>
                </a:r>
                <a:endParaRPr lang="en-SE" dirty="0"/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SE" dirty="0"/>
              </a:p>
              <a:p>
                <a:endParaRPr lang="en-SE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FA21340-DBF0-4FAC-9DE2-FD6DB24B56C8}" type="slidenum">
              <a:rPr lang="en-US" altLang="zh-CN" smtClean="0"/>
              <a:pPr>
                <a:defRPr/>
              </a:pPr>
              <a:t>18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134400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altLang="zh-CN"/>
              <a:t>Click to edit Master subtitle style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5C03966-D6FD-4DDD-A95C-2C7993E51B9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553200"/>
            <a:ext cx="2133600" cy="244475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553200"/>
            <a:ext cx="2895600" cy="244475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934200" y="6530035"/>
            <a:ext cx="2133600" cy="244475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57F456A-00AF-44E6-8D70-638C0D0130F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B0C9B42-DC4F-4955-8A6B-AF74C68745B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800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800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52C1126-23CC-4559-B546-BAC515D1D40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4"/>
            <a:ext cx="4040188" cy="42259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4"/>
            <a:ext cx="4041775" cy="42259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DB2DEA-3332-4DF6-A348-197FA3F2EA8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8309577-EEFF-4D12-A7EE-88AD1DC7930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868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dirty="0"/>
              <a:t>Click to edit Master title style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95400"/>
            <a:ext cx="8229600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altLang="zh-CN" dirty="0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476999"/>
            <a:ext cx="21336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100" smtClean="0">
                <a:ea typeface="宋体" charset="-122"/>
              </a:defRPr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476999"/>
            <a:ext cx="28956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100" smtClean="0">
                <a:ea typeface="宋体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476999"/>
            <a:ext cx="21336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>
                <a:ea typeface="宋体" charset="-122"/>
              </a:defRPr>
            </a:lvl1pPr>
          </a:lstStyle>
          <a:p>
            <a:pPr>
              <a:defRPr/>
            </a:pPr>
            <a:fld id="{FE160EA6-A35E-4F72-A219-BD66FDF9DC93}" type="slidenum">
              <a:rPr lang="en-US" altLang="zh-CN" smtClean="0"/>
              <a:pPr>
                <a:defRPr/>
              </a:pPr>
              <a:t>‹#›</a:t>
            </a:fld>
            <a:endParaRPr lang="en-US" altLang="zh-CN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61" r:id="rId6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jpg"/><Relationship Id="rId7" Type="http://schemas.openxmlformats.org/officeDocument/2006/relationships/image" Target="../media/image36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jpg"/><Relationship Id="rId5" Type="http://schemas.openxmlformats.org/officeDocument/2006/relationships/image" Target="../media/image34.jpg"/><Relationship Id="rId4" Type="http://schemas.openxmlformats.org/officeDocument/2006/relationships/image" Target="../media/image33.jpg"/><Relationship Id="rId9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jpg"/><Relationship Id="rId4" Type="http://schemas.openxmlformats.org/officeDocument/2006/relationships/image" Target="../media/image42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E9C22-43DB-4CF1-9478-5B5914CD68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1814959"/>
            <a:ext cx="7772400" cy="1470025"/>
          </a:xfrm>
        </p:spPr>
        <p:txBody>
          <a:bodyPr/>
          <a:lstStyle/>
          <a:p>
            <a:r>
              <a:rPr lang="en-US" dirty="0"/>
              <a:t>L3 Introduction to Machine Learning</a:t>
            </a:r>
            <a:endParaRPr lang="en-S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4F0A68-9DF3-4C69-98DF-06276D6EC0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1600" y="3456583"/>
            <a:ext cx="6400800" cy="1752600"/>
          </a:xfrm>
        </p:spPr>
        <p:txBody>
          <a:bodyPr/>
          <a:lstStyle/>
          <a:p>
            <a:r>
              <a:rPr lang="en-US"/>
              <a:t>Zonghua </a:t>
            </a:r>
            <a:r>
              <a:rPr lang="en-US" dirty="0"/>
              <a:t>Gu 2021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263021-74D3-4F09-91B6-CABEF5EC6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5C03966-D6FD-4DDD-A95C-2C7993E51B97}" type="slidenum">
              <a:rPr lang="en-US" altLang="zh-CN" smtClean="0"/>
              <a:pPr>
                <a:defRPr/>
              </a:pPr>
              <a:t>1</a:t>
            </a:fld>
            <a:endParaRPr lang="en-US" altLang="zh-CN"/>
          </a:p>
        </p:txBody>
      </p:sp>
      <p:pic>
        <p:nvPicPr>
          <p:cNvPr id="2050" name="Picture 2" descr="Reading, learning, scientific, book, experiment, ai, robot icon - Download on Iconfinder">
            <a:extLst>
              <a:ext uri="{FF2B5EF4-FFF2-40B4-BE49-F238E27FC236}">
                <a16:creationId xmlns:a16="http://schemas.microsoft.com/office/drawing/2014/main" id="{B4516E33-3B5B-46A6-AEA4-8DE0B274B8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7804" y="3645024"/>
            <a:ext cx="3528392" cy="3528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04427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FEF7F-2394-45AC-B5A3-4DE8026BB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Fully-Connected NNs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6E90E3-A6EE-4B86-88FA-4DA12AEC44A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6200" y="1295400"/>
                <a:ext cx="4783832" cy="556260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Number of params to learn at </a:t>
                </a:r>
                <a:r>
                  <a:rPr lang="en-US" dirty="0" err="1"/>
                  <a:t>i-th</a:t>
                </a:r>
                <a:r>
                  <a:rPr lang="en-US" dirty="0"/>
                  <a:t> layer is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 the number of neurons at the </a:t>
                </a:r>
                <a:r>
                  <a:rPr lang="en-US" dirty="0" err="1"/>
                  <a:t>i-th</a:t>
                </a:r>
                <a:r>
                  <a:rPr lang="en-US" dirty="0"/>
                  <a:t> layer. Can grow very large</a:t>
                </a:r>
              </a:p>
              <a:p>
                <a:pPr lvl="1"/>
                <a:r>
                  <a:rPr lang="en-US" dirty="0"/>
                  <a:t>(We will discuss CNNs with much fewer params in the next lecture)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6E90E3-A6EE-4B86-88FA-4DA12AEC44A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6200" y="1295400"/>
                <a:ext cx="4783832" cy="5562600"/>
              </a:xfrm>
              <a:blipFill>
                <a:blip r:embed="rId3"/>
                <a:stretch>
                  <a:fillRect l="-2934" t="-142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8DF130-A433-4E21-855B-5355B3176D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10</a:t>
            </a:fld>
            <a:endParaRPr lang="en-US" altLang="zh-CN"/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33A95D82-937C-448A-AA6B-2CEF2E28FC7E}"/>
              </a:ext>
            </a:extLst>
          </p:cNvPr>
          <p:cNvSpPr/>
          <p:nvPr/>
        </p:nvSpPr>
        <p:spPr>
          <a:xfrm>
            <a:off x="4644008" y="1752379"/>
            <a:ext cx="4423792" cy="432967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0C1650-D5A2-4985-87BB-8D5DECEE405E}"/>
              </a:ext>
            </a:extLst>
          </p:cNvPr>
          <p:cNvSpPr txBox="1"/>
          <p:nvPr/>
        </p:nvSpPr>
        <p:spPr>
          <a:xfrm>
            <a:off x="6508219" y="6082056"/>
            <a:ext cx="1492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3-layer NN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41297738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F2B3CF-5080-47A2-A8C7-2FF067EF5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Example: Two-Layer Fully-Connected NN for Solving XOR</a:t>
            </a:r>
            <a:endParaRPr lang="en-SE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7AE2C1-8603-4C78-9ABC-9D96BD243E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909464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The NN consists of one input, one hidden, and one output layer, with sigmoid activations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B67CE7-9DA1-4482-B2D6-84D50BA91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11</a:t>
            </a:fld>
            <a:endParaRPr lang="en-US" altLang="zh-CN"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E9599631-D24C-4F5F-BADE-7B58E66B52F0}"/>
              </a:ext>
            </a:extLst>
          </p:cNvPr>
          <p:cNvSpPr/>
          <p:nvPr/>
        </p:nvSpPr>
        <p:spPr>
          <a:xfrm>
            <a:off x="251520" y="2204864"/>
            <a:ext cx="3357843" cy="256676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132D62BD-881E-47B8-9714-3D62AC8C7AFE}"/>
              </a:ext>
            </a:extLst>
          </p:cNvPr>
          <p:cNvSpPr/>
          <p:nvPr/>
        </p:nvSpPr>
        <p:spPr>
          <a:xfrm>
            <a:off x="3798055" y="2788140"/>
            <a:ext cx="3912367" cy="315861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8">
            <a:extLst>
              <a:ext uri="{FF2B5EF4-FFF2-40B4-BE49-F238E27FC236}">
                <a16:creationId xmlns:a16="http://schemas.microsoft.com/office/drawing/2014/main" id="{A34C8C26-136B-43F9-91F9-98C161217B01}"/>
              </a:ext>
            </a:extLst>
          </p:cNvPr>
          <p:cNvSpPr txBox="1"/>
          <p:nvPr/>
        </p:nvSpPr>
        <p:spPr>
          <a:xfrm>
            <a:off x="7188473" y="3772370"/>
            <a:ext cx="1848485" cy="624205"/>
          </a:xfrm>
          <a:prstGeom prst="rect">
            <a:avLst/>
          </a:prstGeom>
          <a:ln w="9524">
            <a:solidFill>
              <a:srgbClr val="9900FF"/>
            </a:solidFill>
          </a:ln>
        </p:spPr>
        <p:txBody>
          <a:bodyPr vert="horz" wrap="square" lIns="0" tIns="83820" rIns="0" bIns="0" rtlCol="0">
            <a:spAutoFit/>
          </a:bodyPr>
          <a:lstStyle/>
          <a:p>
            <a:pPr marL="80645" marR="248285">
              <a:lnSpc>
                <a:spcPts val="1650"/>
              </a:lnSpc>
              <a:spcBef>
                <a:spcPts val="660"/>
              </a:spcBef>
            </a:pPr>
            <a:r>
              <a:rPr sz="1400" spc="-5" dirty="0">
                <a:latin typeface="Arial"/>
                <a:cs typeface="Arial"/>
              </a:rPr>
              <a:t>2 hidden units with  sigmoid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activations</a:t>
            </a:r>
            <a:endParaRPr sz="1400">
              <a:latin typeface="Arial"/>
              <a:cs typeface="Arial"/>
            </a:endParaRPr>
          </a:p>
        </p:txBody>
      </p:sp>
      <p:sp>
        <p:nvSpPr>
          <p:cNvPr id="8" name="object 13">
            <a:extLst>
              <a:ext uri="{FF2B5EF4-FFF2-40B4-BE49-F238E27FC236}">
                <a16:creationId xmlns:a16="http://schemas.microsoft.com/office/drawing/2014/main" id="{B83E35A2-E405-4318-9460-C885FA461BE8}"/>
              </a:ext>
            </a:extLst>
          </p:cNvPr>
          <p:cNvSpPr txBox="1"/>
          <p:nvPr/>
        </p:nvSpPr>
        <p:spPr>
          <a:xfrm>
            <a:off x="7063424" y="5081685"/>
            <a:ext cx="1848485" cy="624205"/>
          </a:xfrm>
          <a:prstGeom prst="rect">
            <a:avLst/>
          </a:prstGeom>
          <a:ln w="9524">
            <a:solidFill>
              <a:srgbClr val="0000FF"/>
            </a:solidFill>
          </a:ln>
        </p:spPr>
        <p:txBody>
          <a:bodyPr vert="horz" wrap="square" lIns="0" tIns="83820" rIns="0" bIns="0" rtlCol="0">
            <a:spAutoFit/>
          </a:bodyPr>
          <a:lstStyle/>
          <a:p>
            <a:pPr marL="80645" marR="337185">
              <a:lnSpc>
                <a:spcPts val="1650"/>
              </a:lnSpc>
              <a:spcBef>
                <a:spcPts val="660"/>
              </a:spcBef>
            </a:pPr>
            <a:r>
              <a:rPr sz="1400" spc="-5" dirty="0">
                <a:latin typeface="Arial"/>
                <a:cs typeface="Arial"/>
              </a:rPr>
              <a:t>output unit with  sigmoid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activation</a:t>
            </a:r>
            <a:endParaRPr sz="1400">
              <a:latin typeface="Arial"/>
              <a:cs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9">
                <a:extLst>
                  <a:ext uri="{FF2B5EF4-FFF2-40B4-BE49-F238E27FC236}">
                    <a16:creationId xmlns:a16="http://schemas.microsoft.com/office/drawing/2014/main" id="{FC56C9B5-4046-4C63-88B0-DC431D07C07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16486635"/>
                  </p:ext>
                </p:extLst>
              </p:nvPr>
            </p:nvGraphicFramePr>
            <p:xfrm>
              <a:off x="1433578" y="4798072"/>
              <a:ext cx="1459587" cy="1854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86529">
                      <a:extLst>
                        <a:ext uri="{9D8B030D-6E8A-4147-A177-3AD203B41FA5}">
                          <a16:colId xmlns:a16="http://schemas.microsoft.com/office/drawing/2014/main" val="842844758"/>
                        </a:ext>
                      </a:extLst>
                    </a:gridCol>
                    <a:gridCol w="486529">
                      <a:extLst>
                        <a:ext uri="{9D8B030D-6E8A-4147-A177-3AD203B41FA5}">
                          <a16:colId xmlns:a16="http://schemas.microsoft.com/office/drawing/2014/main" val="593196401"/>
                        </a:ext>
                      </a:extLst>
                    </a:gridCol>
                    <a:gridCol w="486529">
                      <a:extLst>
                        <a:ext uri="{9D8B030D-6E8A-4147-A177-3AD203B41FA5}">
                          <a16:colId xmlns:a16="http://schemas.microsoft.com/office/drawing/2014/main" val="365063304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oMath>
                            </m:oMathPara>
                          </a14:m>
                          <a:endParaRPr lang="en-S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3605847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579773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2034286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4221863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832435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9">
                <a:extLst>
                  <a:ext uri="{FF2B5EF4-FFF2-40B4-BE49-F238E27FC236}">
                    <a16:creationId xmlns:a16="http://schemas.microsoft.com/office/drawing/2014/main" id="{FC56C9B5-4046-4C63-88B0-DC431D07C07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16486635"/>
                  </p:ext>
                </p:extLst>
              </p:nvPr>
            </p:nvGraphicFramePr>
            <p:xfrm>
              <a:off x="1433578" y="4798072"/>
              <a:ext cx="1459587" cy="1854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86529">
                      <a:extLst>
                        <a:ext uri="{9D8B030D-6E8A-4147-A177-3AD203B41FA5}">
                          <a16:colId xmlns:a16="http://schemas.microsoft.com/office/drawing/2014/main" val="842844758"/>
                        </a:ext>
                      </a:extLst>
                    </a:gridCol>
                    <a:gridCol w="486529">
                      <a:extLst>
                        <a:ext uri="{9D8B030D-6E8A-4147-A177-3AD203B41FA5}">
                          <a16:colId xmlns:a16="http://schemas.microsoft.com/office/drawing/2014/main" val="593196401"/>
                        </a:ext>
                      </a:extLst>
                    </a:gridCol>
                    <a:gridCol w="486529">
                      <a:extLst>
                        <a:ext uri="{9D8B030D-6E8A-4147-A177-3AD203B41FA5}">
                          <a16:colId xmlns:a16="http://schemas.microsoft.com/office/drawing/2014/main" val="365063304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4"/>
                          <a:stretch>
                            <a:fillRect l="-1250" t="-1639" r="-205000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4"/>
                          <a:stretch>
                            <a:fillRect l="-101250" t="-1639" r="-105000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4"/>
                          <a:stretch>
                            <a:fillRect l="-201250" t="-1639" r="-5000" b="-40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3605847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4"/>
                          <a:stretch>
                            <a:fillRect l="-1250" t="-101639" r="-205000" b="-3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4"/>
                          <a:stretch>
                            <a:fillRect l="-101250" t="-101639" r="-105000" b="-3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4"/>
                          <a:stretch>
                            <a:fillRect l="-201250" t="-101639" r="-5000" b="-30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579773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4"/>
                          <a:stretch>
                            <a:fillRect l="-1250" t="-201639" r="-205000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4"/>
                          <a:stretch>
                            <a:fillRect l="-101250" t="-201639" r="-105000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4"/>
                          <a:stretch>
                            <a:fillRect l="-201250" t="-201639" r="-5000" b="-20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2034286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4"/>
                          <a:stretch>
                            <a:fillRect l="-1250" t="-301639" r="-205000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4"/>
                          <a:stretch>
                            <a:fillRect l="-101250" t="-301639" r="-105000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4"/>
                          <a:stretch>
                            <a:fillRect l="-201250" t="-301639" r="-5000" b="-10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4221863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4"/>
                          <a:stretch>
                            <a:fillRect l="-1250" t="-401639" r="-205000" b="-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4"/>
                          <a:stretch>
                            <a:fillRect l="-101250" t="-401639" r="-105000" b="-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4"/>
                          <a:stretch>
                            <a:fillRect l="-201250" t="-401639" r="-5000" b="-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8324353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4629916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C5449D-259C-4E3A-B4B1-1276696F7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# Layers and Their Sizes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E5E46D-DFA2-4835-92AF-236EF5442E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2349624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An example illustrating adding more hidden neurons increases model capacity and reduces training error</a:t>
            </a:r>
          </a:p>
          <a:p>
            <a:r>
              <a:rPr lang="en-US" dirty="0"/>
              <a:t>But too many layers and neurons may lead to overfitting</a:t>
            </a:r>
          </a:p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1A60D6-5741-4B52-A1A3-3A40A5F207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12</a:t>
            </a:fld>
            <a:endParaRPr lang="en-US" altLang="zh-CN"/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8C8E3A26-19CB-425D-8618-13FDAC6765D5}"/>
              </a:ext>
            </a:extLst>
          </p:cNvPr>
          <p:cNvSpPr/>
          <p:nvPr/>
        </p:nvSpPr>
        <p:spPr>
          <a:xfrm>
            <a:off x="210875" y="3429000"/>
            <a:ext cx="8722249" cy="30963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488119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0AF63-3BCB-42BE-AC12-6A14255AD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NN for Multi-Class Classification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3A15AFA-CE7A-49A6-BEDC-8754F1ABB3A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95400"/>
                <a:ext cx="8291264" cy="5373960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Consider a NN defining the model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𝒳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dirty="0"/>
                  <a:t>, as the mapping from input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to output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/>
                  <a:t>, a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-dim vector of logits, where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is the number of classes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i="1" dirty="0">
                    <a:latin typeface="Cambria Math" panose="02040503050406030204" pitchFamily="18" charset="0"/>
                  </a:rPr>
                  <a:t> </a:t>
                </a:r>
                <a:r>
                  <a:rPr lang="en-US" dirty="0"/>
                  <a:t>is the set of params (weights and biases)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the correct label for input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Note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US" dirty="0"/>
                  <a:t> does not include the last SoftMax layer</a:t>
                </a:r>
              </a:p>
              <a:p>
                <a:r>
                  <a:rPr lang="en-US" dirty="0"/>
                  <a:t>e.g., a 3-layer NN consisting of 2 layers with </a:t>
                </a:r>
                <a:r>
                  <a:rPr lang="en-US" dirty="0" err="1"/>
                  <a:t>ReLU</a:t>
                </a:r>
                <a:r>
                  <a:rPr lang="en-US" dirty="0"/>
                  <a:t> activation functions and a last linear layer is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max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fNam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3A15AFA-CE7A-49A6-BEDC-8754F1ABB3A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95400"/>
                <a:ext cx="8291264" cy="5373960"/>
              </a:xfrm>
              <a:blipFill>
                <a:blip r:embed="rId3"/>
                <a:stretch>
                  <a:fillRect l="-1471" t="-2384" r="-809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CA4475-4420-4AF6-B00A-CCEC42DD6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13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189498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863FC6-1071-405D-80EF-80ADA7262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156" y="274638"/>
            <a:ext cx="8082643" cy="868362"/>
          </a:xfrm>
        </p:spPr>
        <p:txBody>
          <a:bodyPr/>
          <a:lstStyle/>
          <a:p>
            <a:r>
              <a:rPr lang="en-US" sz="3600" dirty="0"/>
              <a:t>Cross-Entropy Loss for Multi-Class Classification</a:t>
            </a:r>
            <a:endParaRPr lang="en-SE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368C4A6-5081-4F6A-B2A8-F209F9AD5C2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95400"/>
                <a:ext cx="8229600" cy="5479110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US" b="0" dirty="0"/>
                  <a:t>The SoftMax operator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b="0" dirty="0"/>
                  <a:t>computes a vector of predicted probabilities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b="0" dirty="0"/>
                  <a:t> from a vector of logits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b="0" dirty="0"/>
                  <a:t>, </a:t>
                </a:r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is the number of classes:</a:t>
                </a:r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</m:num>
                      <m:den>
                        <m:nary>
                          <m:naryPr>
                            <m:chr m:val="∑"/>
                            <m:limLoc m:val="subSup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  <m:e>
                            <m:func>
                              <m:func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exp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func>
                          </m:e>
                        </m:nary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The loss function is defined as the negative log likelihood of the predicted probability corresponding to the correct label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: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Loss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=−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exp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h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d>
                                              <m:d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</m:d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</m:num>
                              <m:den>
                                <m:nary>
                                  <m:naryPr>
                                    <m:chr m:val="∑"/>
                                    <m:limLoc m:val="subSup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5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p>
                                  <m:e>
                                    <m:func>
                                      <m:func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>
                                            <a:latin typeface="Cambria Math" panose="02040503050406030204" pitchFamily="18" charset="0"/>
                                          </a:rPr>
                                          <m:t>exp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h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𝜃</m:t>
                                                </m:r>
                                              </m:sub>
                                            </m:sSub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d>
                                                  <m:dPr>
                                                    <m:ctrlPr>
                                                      <a:rPr lang="en-US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r>
                                                      <a:rPr lang="en-US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𝑥</m:t>
                                                    </m:r>
                                                  </m:e>
                                                </m:d>
                                              </m:e>
                                              <m:sub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𝑗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</m:func>
                                  </m:e>
                                </m:nary>
                              </m:den>
                            </m:f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limLoc m:val="subSup"/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5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p>
                              <m:e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exp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h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d>
                                              <m:d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</m:d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𝑗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</m:e>
                            </m:nary>
                          </m:e>
                        </m:d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Minimizing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mtClean="0">
                        <a:latin typeface="Cambria Math" panose="02040503050406030204" pitchFamily="18" charset="0"/>
                      </a:rPr>
                      <m:t>Loss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dirty="0"/>
                  <a:t> amounts to maximizing the logit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dirty="0"/>
                  <a:t> corresponding to the correct label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i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368C4A6-5081-4F6A-B2A8-F209F9AD5C2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95400"/>
                <a:ext cx="8229600" cy="5479110"/>
              </a:xfrm>
              <a:blipFill>
                <a:blip r:embed="rId3"/>
                <a:stretch>
                  <a:fillRect l="-1037" t="-2227" r="-1926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7D7EC4-68A7-4889-B836-512F9CF9F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14</a:t>
            </a:fld>
            <a:endParaRPr lang="en-US" altLang="zh-CN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CF558EA5-2B81-4629-9F54-6F242D93F1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107425" y="0"/>
            <a:ext cx="1296144" cy="1296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9483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6DF6D6-916B-4D41-B957-7DACA77A8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Cross-Entropy Loss Example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37860D-222E-4807-B359-53246EBD8E5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79648" y="1140280"/>
                <a:ext cx="8229600" cy="2730844"/>
              </a:xfrm>
            </p:spPr>
            <p:txBody>
              <a:bodyPr>
                <a:normAutofit fontScale="70000" lnSpcReduction="20000"/>
              </a:bodyPr>
              <a:lstStyle/>
              <a:p>
                <a:r>
                  <a:rPr lang="en-US" dirty="0"/>
                  <a:t>Consider a NN for 3-class classification. Fig shows the last linear layer and the SoftMax layer </a:t>
                </a:r>
              </a:p>
              <a:p>
                <a:r>
                  <a:rPr lang="en-US" dirty="0"/>
                  <a:t>The last linear layer computes the vector of logits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𝑊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2.85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.86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.28</m:t>
                                  </m:r>
                                </m:e>
                              </m:mr>
                            </m:m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/>
                  <a:t>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is the input image to the NN,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 the intermediate input to the last layer)</a:t>
                </a:r>
              </a:p>
              <a:p>
                <a:r>
                  <a:rPr lang="en-US" dirty="0"/>
                  <a:t>The SoftMax layer computes the vector of predicted probabilities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.016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.631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.353</m:t>
                                  </m:r>
                                </m:e>
                              </m:mr>
                            </m:m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/>
                  <a:t> for labels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mr>
                            </m:m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/>
                  <a:t>, and the loss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.353</m:t>
                        </m:r>
                      </m:e>
                    </m:func>
                  </m:oMath>
                </a14:m>
                <a:r>
                  <a:rPr lang="en-US" dirty="0"/>
                  <a:t>, assuming correct label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endParaRPr lang="en-US" i="1" dirty="0"/>
              </a:p>
              <a:p>
                <a:endParaRPr lang="en-US" dirty="0"/>
              </a:p>
              <a:p>
                <a:endParaRPr lang="en-S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37860D-222E-4807-B359-53246EBD8E5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9648" y="1140280"/>
                <a:ext cx="8229600" cy="2730844"/>
              </a:xfrm>
              <a:blipFill>
                <a:blip r:embed="rId2"/>
                <a:stretch>
                  <a:fillRect l="-889" t="-3795" r="-370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1F1D31-FC58-4817-921F-35A3E93AA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15</a:t>
            </a:fld>
            <a:endParaRPr lang="en-US" altLang="zh-C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AB4804-117A-466E-BE07-99854FC998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0856" y="4026245"/>
            <a:ext cx="3949616" cy="2080550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09932DA-EAE2-4857-A766-307C5796DA43}"/>
              </a:ext>
            </a:extLst>
          </p:cNvPr>
          <p:cNvCxnSpPr>
            <a:cxnSpLocks/>
            <a:stCxn id="15" idx="3"/>
            <a:endCxn id="6" idx="1"/>
          </p:cNvCxnSpPr>
          <p:nvPr/>
        </p:nvCxnSpPr>
        <p:spPr bwMode="auto">
          <a:xfrm flipV="1">
            <a:off x="4345119" y="5066520"/>
            <a:ext cx="525737" cy="1"/>
          </a:xfrm>
          <a:prstGeom prst="straightConnector1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E45A98F8-B4A8-4545-9A5F-248E4E8D67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040" y="3789040"/>
            <a:ext cx="4081079" cy="255496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601078E-E880-40CD-BFF7-1ECEB163EB74}"/>
              </a:ext>
            </a:extLst>
          </p:cNvPr>
          <p:cNvSpPr txBox="1"/>
          <p:nvPr/>
        </p:nvSpPr>
        <p:spPr>
          <a:xfrm>
            <a:off x="1373967" y="6345369"/>
            <a:ext cx="2133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Last Linear Layer</a:t>
            </a:r>
            <a:endParaRPr lang="en-SE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ED3FB94-87C6-401C-BFE1-059F95BEDEF5}"/>
              </a:ext>
            </a:extLst>
          </p:cNvPr>
          <p:cNvSpPr txBox="1"/>
          <p:nvPr/>
        </p:nvSpPr>
        <p:spPr>
          <a:xfrm>
            <a:off x="6200800" y="6344001"/>
            <a:ext cx="1800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SoftMax Layer</a:t>
            </a:r>
            <a:endParaRPr lang="en-SE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4FE6D1C-8622-4BF9-9E3D-1C6303369EA0}"/>
              </a:ext>
            </a:extLst>
          </p:cNvPr>
          <p:cNvSpPr/>
          <p:nvPr/>
        </p:nvSpPr>
        <p:spPr bwMode="auto">
          <a:xfrm>
            <a:off x="7437664" y="5404888"/>
            <a:ext cx="563336" cy="547007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solidFill>
                  <a:srgbClr val="FF0000"/>
                </a:solidFill>
              </a:ln>
              <a:noFill/>
              <a:effectLst/>
              <a:latin typeface="Arial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E95DA1-144E-4D97-9782-316E0E065AA0}"/>
              </a:ext>
            </a:extLst>
          </p:cNvPr>
          <p:cNvSpPr txBox="1"/>
          <p:nvPr/>
        </p:nvSpPr>
        <p:spPr>
          <a:xfrm>
            <a:off x="7995441" y="5444570"/>
            <a:ext cx="8707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correct </a:t>
            </a:r>
          </a:p>
          <a:p>
            <a:r>
              <a:rPr lang="en-US" sz="1600" dirty="0">
                <a:solidFill>
                  <a:srgbClr val="FF0000"/>
                </a:solidFill>
              </a:rPr>
              <a:t>label</a:t>
            </a:r>
            <a:endParaRPr lang="en-SE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3600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C5BDD8-CE80-42B4-8FAD-E1295CA2B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Example CV Task: Multi-Class Image Classification</a:t>
            </a:r>
            <a:endParaRPr lang="en-SE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E06773-9EA6-4F94-B2B7-424A633393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3029484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Two stages: feature extraction from input, and classification based on extracted features</a:t>
            </a:r>
          </a:p>
          <a:p>
            <a:r>
              <a:rPr lang="en-US" dirty="0"/>
              <a:t>Classifier returns output as a list of probabilities with size equal to the number of classes, but it may also return the top-1 or top-5 results with highest probability ranking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449320-297C-4E17-A48E-257EA324A1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16</a:t>
            </a:fld>
            <a:endParaRPr lang="en-US" altLang="zh-C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3C4D8BE-51C6-4C4F-A402-622BF49030E2}"/>
              </a:ext>
            </a:extLst>
          </p:cNvPr>
          <p:cNvSpPr/>
          <p:nvPr/>
        </p:nvSpPr>
        <p:spPr bwMode="auto">
          <a:xfrm>
            <a:off x="2428494" y="4763612"/>
            <a:ext cx="1584176" cy="810916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Feature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400" dirty="0"/>
              <a:t>Extraction</a:t>
            </a:r>
            <a:endParaRPr kumimoji="0" lang="en-SE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8A0C3EF-D684-4FDD-86A2-DE7C87131092}"/>
              </a:ext>
            </a:extLst>
          </p:cNvPr>
          <p:cNvSpPr/>
          <p:nvPr/>
        </p:nvSpPr>
        <p:spPr bwMode="auto">
          <a:xfrm>
            <a:off x="4517201" y="4763612"/>
            <a:ext cx="1584176" cy="810916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Classifier</a:t>
            </a:r>
            <a:endParaRPr kumimoji="0" lang="en-SE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073896E-A2B2-4994-B12F-912A174E4F48}"/>
                  </a:ext>
                </a:extLst>
              </p:cNvPr>
              <p:cNvSpPr txBox="1"/>
              <p:nvPr/>
            </p:nvSpPr>
            <p:spPr>
              <a:xfrm>
                <a:off x="6623803" y="3991672"/>
                <a:ext cx="1195327" cy="25545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=.01</m:t>
                      </m:r>
                    </m:oMath>
                  </m:oMathPara>
                </a14:m>
                <a:endParaRPr lang="en-US" sz="16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=.01</m:t>
                      </m:r>
                    </m:oMath>
                  </m:oMathPara>
                </a14:m>
                <a:endParaRPr lang="en-US" sz="16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=.01</m:t>
                      </m:r>
                    </m:oMath>
                  </m:oMathPara>
                </a14:m>
                <a:endParaRPr lang="en-US" sz="16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=.02</m:t>
                      </m:r>
                    </m:oMath>
                  </m:oMathPara>
                </a14:m>
                <a:endParaRPr lang="en-US" sz="16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</m:d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=.03</m:t>
                      </m:r>
                    </m:oMath>
                  </m:oMathPara>
                </a14:m>
                <a:endParaRPr lang="en-US" sz="16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e>
                      </m:d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=.01</m:t>
                      </m:r>
                    </m:oMath>
                  </m:oMathPara>
                </a14:m>
                <a:endParaRPr lang="en-US" sz="16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6</m:t>
                          </m:r>
                        </m:e>
                      </m:d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=.02</m:t>
                      </m:r>
                    </m:oMath>
                  </m:oMathPara>
                </a14:m>
                <a:endParaRPr lang="en-US" sz="16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7</m:t>
                          </m:r>
                        </m:e>
                      </m:d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=.02</m:t>
                      </m:r>
                    </m:oMath>
                  </m:oMathPara>
                </a14:m>
                <a:endParaRPr lang="en-US" sz="16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6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e>
                      </m:d>
                      <m:r>
                        <a:rPr lang="en-US" sz="16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=.85</m:t>
                      </m:r>
                    </m:oMath>
                  </m:oMathPara>
                </a14:m>
                <a:endParaRPr lang="en-US" sz="1600" b="0" dirty="0">
                  <a:solidFill>
                    <a:srgbClr val="C0000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9</m:t>
                          </m:r>
                        </m:e>
                      </m:d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=.02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073896E-A2B2-4994-B12F-912A174E4F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3803" y="3991672"/>
                <a:ext cx="1195327" cy="255454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ight Brace 8">
            <a:extLst>
              <a:ext uri="{FF2B5EF4-FFF2-40B4-BE49-F238E27FC236}">
                <a16:creationId xmlns:a16="http://schemas.microsoft.com/office/drawing/2014/main" id="{0FD8A55C-938E-4C0B-9E1F-8BD72EE31002}"/>
              </a:ext>
            </a:extLst>
          </p:cNvPr>
          <p:cNvSpPr/>
          <p:nvPr/>
        </p:nvSpPr>
        <p:spPr bwMode="auto">
          <a:xfrm>
            <a:off x="7788296" y="4126307"/>
            <a:ext cx="259433" cy="2298179"/>
          </a:xfrm>
          <a:prstGeom prst="rightBrac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3A9E09A-A059-4A11-8978-515AB8885EB3}"/>
              </a:ext>
            </a:extLst>
          </p:cNvPr>
          <p:cNvSpPr txBox="1"/>
          <p:nvPr/>
        </p:nvSpPr>
        <p:spPr>
          <a:xfrm>
            <a:off x="7986717" y="4952230"/>
            <a:ext cx="7617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sum</a:t>
            </a:r>
          </a:p>
          <a:p>
            <a:r>
              <a:rPr lang="en-US" dirty="0"/>
              <a:t>to 1.0</a:t>
            </a:r>
            <a:endParaRPr lang="en-SE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00EB35F-AD90-47D2-86C7-E9DB0E654042}"/>
              </a:ext>
            </a:extLst>
          </p:cNvPr>
          <p:cNvCxnSpPr>
            <a:endCxn id="6" idx="1"/>
          </p:cNvCxnSpPr>
          <p:nvPr/>
        </p:nvCxnSpPr>
        <p:spPr bwMode="auto">
          <a:xfrm flipV="1">
            <a:off x="1916737" y="5169070"/>
            <a:ext cx="511757" cy="20"/>
          </a:xfrm>
          <a:prstGeom prst="straightConnector1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85B5D25-AB42-4D62-8760-12B4D69929CD}"/>
              </a:ext>
            </a:extLst>
          </p:cNvPr>
          <p:cNvCxnSpPr/>
          <p:nvPr/>
        </p:nvCxnSpPr>
        <p:spPr bwMode="auto">
          <a:xfrm flipV="1">
            <a:off x="4012670" y="5177724"/>
            <a:ext cx="511757" cy="20"/>
          </a:xfrm>
          <a:prstGeom prst="straightConnector1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8DAE9C3-4EA9-4A26-BBB0-4F9EE1B31203}"/>
              </a:ext>
            </a:extLst>
          </p:cNvPr>
          <p:cNvCxnSpPr/>
          <p:nvPr/>
        </p:nvCxnSpPr>
        <p:spPr bwMode="auto">
          <a:xfrm flipV="1">
            <a:off x="6101377" y="5177724"/>
            <a:ext cx="511757" cy="20"/>
          </a:xfrm>
          <a:prstGeom prst="straightConnector1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14" name="Picture 4">
            <a:extLst>
              <a:ext uri="{FF2B5EF4-FFF2-40B4-BE49-F238E27FC236}">
                <a16:creationId xmlns:a16="http://schemas.microsoft.com/office/drawing/2014/main" id="{FBD05636-0333-4183-8673-9B74A9F370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433" y="4436296"/>
            <a:ext cx="1508652" cy="1465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ight Brace 4">
            <a:extLst>
              <a:ext uri="{FF2B5EF4-FFF2-40B4-BE49-F238E27FC236}">
                <a16:creationId xmlns:a16="http://schemas.microsoft.com/office/drawing/2014/main" id="{1EDBBCD9-0F9F-4136-9737-B7D8239E7983}"/>
              </a:ext>
            </a:extLst>
          </p:cNvPr>
          <p:cNvSpPr/>
          <p:nvPr/>
        </p:nvSpPr>
        <p:spPr bwMode="auto">
          <a:xfrm rot="5400000">
            <a:off x="3073380" y="5049350"/>
            <a:ext cx="294404" cy="1584176"/>
          </a:xfrm>
          <a:prstGeom prst="rightBrace">
            <a:avLst>
              <a:gd name="adj1" fmla="val 8333"/>
              <a:gd name="adj2" fmla="val 50000"/>
            </a:avLst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Right Brace 14">
            <a:extLst>
              <a:ext uri="{FF2B5EF4-FFF2-40B4-BE49-F238E27FC236}">
                <a16:creationId xmlns:a16="http://schemas.microsoft.com/office/drawing/2014/main" id="{4BC03EDE-1C73-430D-9F9A-C1085208AB3F}"/>
              </a:ext>
            </a:extLst>
          </p:cNvPr>
          <p:cNvSpPr/>
          <p:nvPr/>
        </p:nvSpPr>
        <p:spPr bwMode="auto">
          <a:xfrm rot="5400000">
            <a:off x="5179982" y="5049350"/>
            <a:ext cx="294404" cy="1584176"/>
          </a:xfrm>
          <a:prstGeom prst="rightBrace">
            <a:avLst>
              <a:gd name="adj1" fmla="val 8333"/>
              <a:gd name="adj2" fmla="val 50000"/>
            </a:avLst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5148CC4-1AEA-4B86-BC5B-A5C59FEF7CE5}"/>
              </a:ext>
            </a:extLst>
          </p:cNvPr>
          <p:cNvSpPr txBox="1"/>
          <p:nvPr/>
        </p:nvSpPr>
        <p:spPr>
          <a:xfrm>
            <a:off x="1995091" y="5956769"/>
            <a:ext cx="24080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CNN</a:t>
            </a:r>
          </a:p>
          <a:p>
            <a:pPr algn="ctr"/>
            <a:r>
              <a:rPr lang="en-US" sz="2000" dirty="0"/>
              <a:t>(or classic CV algo)</a:t>
            </a:r>
            <a:endParaRPr lang="en-SE" sz="2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D7E9AAC-11DB-446A-ABC5-D11744BD171E}"/>
              </a:ext>
            </a:extLst>
          </p:cNvPr>
          <p:cNvSpPr txBox="1"/>
          <p:nvPr/>
        </p:nvSpPr>
        <p:spPr>
          <a:xfrm>
            <a:off x="4799042" y="5988640"/>
            <a:ext cx="11240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SoftMax</a:t>
            </a:r>
            <a:endParaRPr lang="en-SE" sz="2000" dirty="0"/>
          </a:p>
        </p:txBody>
      </p:sp>
    </p:spTree>
    <p:extLst>
      <p:ext uri="{BB962C8B-B14F-4D97-AF65-F5344CB8AC3E}">
        <p14:creationId xmlns:p14="http://schemas.microsoft.com/office/powerpoint/2010/main" val="24169798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D3609-8A19-4E60-829C-8E6307936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435280" cy="868362"/>
          </a:xfrm>
        </p:spPr>
        <p:txBody>
          <a:bodyPr/>
          <a:lstStyle/>
          <a:p>
            <a:r>
              <a:rPr lang="en-US" sz="3600" dirty="0"/>
              <a:t>Binary Classification Metrics</a:t>
            </a:r>
            <a:endParaRPr lang="en-SE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586E65-5BCC-4A72-A004-977D7E8F8E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513" y="1142999"/>
            <a:ext cx="5832648" cy="5490083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The relevant class is considered “positive” in a binary classifier</a:t>
            </a:r>
          </a:p>
          <a:p>
            <a:r>
              <a:rPr lang="en-US" dirty="0"/>
              <a:t>e.g., for a medical test that aims to diagnose people with a certain disease. “Positive” denotes sick (has disease), and “negative” denotes healthy (no disease)</a:t>
            </a:r>
          </a:p>
          <a:p>
            <a:pPr lvl="1"/>
            <a:r>
              <a:rPr lang="en-US" dirty="0"/>
              <a:t>TP: a sick person is diagnosed as sick</a:t>
            </a:r>
          </a:p>
          <a:p>
            <a:pPr lvl="1"/>
            <a:r>
              <a:rPr lang="en-US" dirty="0"/>
              <a:t>TN: a healthy person is diagnosed as healthy</a:t>
            </a:r>
            <a:endParaRPr lang="en-SE" dirty="0"/>
          </a:p>
          <a:p>
            <a:pPr lvl="1"/>
            <a:r>
              <a:rPr lang="en-US" dirty="0"/>
              <a:t>FP: a healthy person is misdiagnosed as sick</a:t>
            </a:r>
            <a:endParaRPr lang="en-SE" dirty="0"/>
          </a:p>
          <a:p>
            <a:pPr lvl="1"/>
            <a:r>
              <a:rPr lang="en-US" dirty="0"/>
              <a:t>FN: a sick person is misdiagnosed as healthy</a:t>
            </a:r>
            <a:endParaRPr lang="en-SE" dirty="0"/>
          </a:p>
          <a:p>
            <a:pPr lvl="1"/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6824F1-1892-45A9-BC5A-A524DE9C8E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17</a:t>
            </a:fld>
            <a:endParaRPr lang="en-US" altLang="zh-CN"/>
          </a:p>
        </p:txBody>
      </p:sp>
      <p:sp>
        <p:nvSpPr>
          <p:cNvPr id="5" name="object 7">
            <a:extLst>
              <a:ext uri="{FF2B5EF4-FFF2-40B4-BE49-F238E27FC236}">
                <a16:creationId xmlns:a16="http://schemas.microsoft.com/office/drawing/2014/main" id="{4FE5AFF0-6C1A-480B-B6C9-5145B66A91F9}"/>
              </a:ext>
            </a:extLst>
          </p:cNvPr>
          <p:cNvSpPr/>
          <p:nvPr/>
        </p:nvSpPr>
        <p:spPr>
          <a:xfrm>
            <a:off x="5958710" y="879690"/>
            <a:ext cx="3183448" cy="57533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892576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13EC1-732E-4480-A290-E04B04ABD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Confusion Matrix 1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A08D2A8-F481-4E47-8E66-2BFA5317ECE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73380" y="1013461"/>
                <a:ext cx="8557260" cy="3809999"/>
              </a:xfrm>
            </p:spPr>
            <p:txBody>
              <a:bodyPr>
                <a:normAutofit fontScale="55000" lnSpcReduction="20000"/>
              </a:bodyPr>
              <a:lstStyle/>
              <a:p>
                <a:r>
                  <a:rPr lang="en-US" dirty="0"/>
                  <a:t>Precision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𝑇𝑃</m:t>
                        </m:r>
                      </m:num>
                      <m:den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𝐹𝑃</m:t>
                        </m:r>
                      </m:den>
                    </m:f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100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100+700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=.125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 When the classifier predicts positive, it is correct 12.5% of the time</a:t>
                </a:r>
              </a:p>
              <a:p>
                <a:r>
                  <a:rPr lang="en-US" dirty="0"/>
                  <a:t>Recall (TPR)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𝑇𝑃</m:t>
                        </m:r>
                      </m:num>
                      <m:den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𝐹𝑁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100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100+200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≈.333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 The classier catches 33.3% of all the positive cases.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1=2∗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</a:rPr>
                          <m:t>Recall</m:t>
                        </m:r>
                        <m:r>
                          <a:rPr lang="en-US" i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</a:rPr>
                          <m:t>Precision</m:t>
                        </m:r>
                      </m:num>
                      <m:den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i="0">
                                <a:latin typeface="Cambria Math" panose="02040503050406030204" pitchFamily="18" charset="0"/>
                              </a:rPr>
                              <m:t>Recall</m:t>
                            </m:r>
                            <m:r>
                              <a:rPr lang="en-US" i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m:rPr>
                                <m:sty m:val="p"/>
                              </m:rPr>
                              <a:rPr lang="en-US" i="0">
                                <a:latin typeface="Cambria Math" panose="02040503050406030204" pitchFamily="18" charset="0"/>
                              </a:rPr>
                              <m:t>Precision</m:t>
                            </m:r>
                          </m:e>
                        </m:d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=2∗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.333∗.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125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.333+.125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=.182</m:t>
                    </m:r>
                  </m:oMath>
                </a14:m>
                <a:endParaRPr lang="en-US" dirty="0"/>
              </a:p>
              <a:p>
                <a:r>
                  <a:rPr lang="en-US" dirty="0"/>
                  <a:t>False Positive Rate (FPR)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𝐹𝑃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𝐹𝑃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𝑇𝑁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700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700+9000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≈.072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 classier misclassifies 7.2% of the negative cases as positive</a:t>
                </a:r>
              </a:p>
              <a:p>
                <a:r>
                  <a:rPr lang="en-US" dirty="0"/>
                  <a:t>Accuracy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𝑇𝑁</m:t>
                        </m:r>
                      </m:num>
                      <m:den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𝑇𝑁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𝐹𝑃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𝐹𝑁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100+9000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100+9000+700+200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=.91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 classier makes the correct prediction 91% percent of the time</a:t>
                </a:r>
              </a:p>
              <a:p>
                <a:r>
                  <a:rPr lang="en-US" dirty="0"/>
                  <a:t>Positive correlation between TPR vs. FPR; Unpredictable correlation between precision vs. recall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A08D2A8-F481-4E47-8E66-2BFA5317ECE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73380" y="1013461"/>
                <a:ext cx="8557260" cy="3809999"/>
              </a:xfrm>
              <a:blipFill>
                <a:blip r:embed="rId3"/>
                <a:stretch>
                  <a:fillRect l="-499" t="-960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3DD951-7057-4752-8D97-510A4CE5E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18</a:t>
            </a:fld>
            <a:endParaRPr lang="en-US" altLang="zh-C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0A29AE-7251-4E17-83F5-83E09FF71318}"/>
              </a:ext>
            </a:extLst>
          </p:cNvPr>
          <p:cNvSpPr txBox="1"/>
          <p:nvPr/>
        </p:nvSpPr>
        <p:spPr>
          <a:xfrm>
            <a:off x="2024844" y="6604084"/>
            <a:ext cx="5094312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E" sz="1050" dirty="0"/>
              <a:t>https://medium.com/swlh/recall-precision-f1-roc-auc-and-everything-542aedf322b9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9C43DFB-04D5-4304-8254-8D975991CA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0251" y="4457362"/>
            <a:ext cx="4906792" cy="2146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1928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E7EDC1-C742-4E8A-B08E-DC13127A5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Confusion Matrix 2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7C0471-B2DD-416A-A3A8-63A9EBA8D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19</a:t>
            </a:fld>
            <a:endParaRPr lang="en-US" altLang="zh-C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30C9FB6-F5DC-4E94-9F0C-9DE7491D9E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8709" y="5102731"/>
            <a:ext cx="6206582" cy="154954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ADFBDADF-8D83-4235-8AD2-FCFABE7B32E9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396240" y="1143000"/>
                <a:ext cx="8580120" cy="413766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 fontScale="62500" lnSpcReduction="20000"/>
              </a:bodyPr>
              <a:lstStyle>
                <a:lvl1pPr marL="342900" indent="-3429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•"/>
                  <a:defRPr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–"/>
                  <a:defRPr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r>
                  <a:rPr lang="en-US" kern="0" dirty="0"/>
                  <a:t>Precision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𝑇𝑃</m:t>
                        </m:r>
                      </m:num>
                      <m:den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 kern="0" smtClean="0">
                            <a:latin typeface="Cambria Math" panose="02040503050406030204" pitchFamily="18" charset="0"/>
                          </a:rPr>
                          <m:t>𝐹𝑃</m:t>
                        </m:r>
                      </m:den>
                    </m:f>
                    <m:r>
                      <a:rPr lang="en-US" i="1" kern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kern="0" smtClean="0">
                            <a:latin typeface="Cambria Math" panose="02040503050406030204" pitchFamily="18" charset="0"/>
                          </a:rPr>
                          <m:t>0</m:t>
                        </m:r>
                      </m:num>
                      <m:den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0</m:t>
                        </m:r>
                      </m:den>
                    </m:f>
                  </m:oMath>
                </a14:m>
                <a:r>
                  <a:rPr lang="en-US" kern="0" dirty="0"/>
                  <a:t> (ill-defined)</a:t>
                </a:r>
              </a:p>
              <a:p>
                <a:pPr lvl="1"/>
                <a:r>
                  <a:rPr lang="en-US" kern="0" dirty="0"/>
                  <a:t> When the classifier predicts positive, it is correct ?% of the time (since it never predicts positive, the question is ill-defined)</a:t>
                </a:r>
              </a:p>
              <a:p>
                <a:r>
                  <a:rPr lang="en-US" kern="0" dirty="0"/>
                  <a:t>Recall (TPR)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𝑇𝑃</m:t>
                        </m:r>
                      </m:num>
                      <m:den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 kern="0" smtClean="0">
                            <a:latin typeface="Cambria Math" panose="02040503050406030204" pitchFamily="18" charset="0"/>
                          </a:rPr>
                          <m:t>𝐹𝑁</m:t>
                        </m:r>
                      </m:den>
                    </m:f>
                    <m:r>
                      <a:rPr lang="en-US" i="1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0</m:t>
                        </m:r>
                      </m:num>
                      <m:den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kern="0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00</m:t>
                        </m:r>
                      </m:den>
                    </m:f>
                    <m:r>
                      <a:rPr lang="en-US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kern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kern="0" dirty="0"/>
              </a:p>
              <a:p>
                <a:pPr lvl="1"/>
                <a:r>
                  <a:rPr lang="en-US" kern="0" dirty="0"/>
                  <a:t> The classier catches 0% of all the positive cases.</a:t>
                </a:r>
              </a:p>
              <a:p>
                <a:r>
                  <a:rPr lang="en-US" kern="0" dirty="0"/>
                  <a:t>False Positive Rate (FPR) </a:t>
                </a:r>
                <a14:m>
                  <m:oMath xmlns:m="http://schemas.openxmlformats.org/officeDocument/2006/math">
                    <m:r>
                      <a:rPr lang="en-US" i="1" kern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kern="0" smtClean="0">
                            <a:latin typeface="Cambria Math" panose="02040503050406030204" pitchFamily="18" charset="0"/>
                          </a:rPr>
                          <m:t>𝐹𝑃</m:t>
                        </m:r>
                      </m:num>
                      <m:den>
                        <m:r>
                          <a:rPr lang="en-US" i="1" kern="0" smtClean="0">
                            <a:latin typeface="Cambria Math" panose="02040503050406030204" pitchFamily="18" charset="0"/>
                          </a:rPr>
                          <m:t>𝐹𝑃</m:t>
                        </m:r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𝑇𝑁</m:t>
                        </m:r>
                      </m:den>
                    </m:f>
                    <m:r>
                      <a:rPr lang="en-US" i="1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0</m:t>
                        </m:r>
                      </m:num>
                      <m:den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9700</m:t>
                        </m:r>
                      </m:den>
                    </m:f>
                    <m:r>
                      <a:rPr lang="en-US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kern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kern="0" dirty="0"/>
              </a:p>
              <a:p>
                <a:pPr lvl="1"/>
                <a:r>
                  <a:rPr lang="en-US" kern="0" dirty="0"/>
                  <a:t>The classier misclassifies 0% of the negative cases as positive</a:t>
                </a:r>
              </a:p>
              <a:p>
                <a:r>
                  <a:rPr lang="en-US" kern="0" dirty="0"/>
                  <a:t>Accuracy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 kern="0" smtClean="0">
                            <a:latin typeface="Cambria Math" panose="02040503050406030204" pitchFamily="18" charset="0"/>
                          </a:rPr>
                          <m:t>𝑇𝑁</m:t>
                        </m:r>
                      </m:num>
                      <m:den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𝑇𝑁</m:t>
                        </m:r>
                        <m:r>
                          <a:rPr lang="en-US" i="1" kern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 kern="0" smtClean="0">
                            <a:latin typeface="Cambria Math" panose="02040503050406030204" pitchFamily="18" charset="0"/>
                          </a:rPr>
                          <m:t>𝐹𝑃</m:t>
                        </m:r>
                        <m:r>
                          <a:rPr lang="en-US" i="1" kern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 kern="0" smtClean="0">
                            <a:latin typeface="Cambria Math" panose="02040503050406030204" pitchFamily="18" charset="0"/>
                          </a:rPr>
                          <m:t>𝐹𝑁</m:t>
                        </m:r>
                      </m:den>
                    </m:f>
                    <m:r>
                      <a:rPr lang="en-US" i="1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9700</m:t>
                        </m:r>
                      </m:num>
                      <m:den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9700</m:t>
                        </m:r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kern="0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00</m:t>
                        </m:r>
                      </m:den>
                    </m:f>
                    <m:r>
                      <a:rPr lang="en-US" i="1" kern="0" smtClean="0">
                        <a:latin typeface="Cambria Math" panose="02040503050406030204" pitchFamily="18" charset="0"/>
                      </a:rPr>
                      <m:t>=.</m:t>
                    </m:r>
                    <m:r>
                      <a:rPr lang="en-US" i="1" kern="0" smtClean="0">
                        <a:latin typeface="Cambria Math" panose="02040503050406030204" pitchFamily="18" charset="0"/>
                      </a:rPr>
                      <m:t>97</m:t>
                    </m:r>
                  </m:oMath>
                </a14:m>
                <a:endParaRPr lang="en-US" kern="0" dirty="0"/>
              </a:p>
              <a:p>
                <a:pPr lvl="1"/>
                <a:r>
                  <a:rPr lang="en-US" kern="0" dirty="0"/>
                  <a:t>The classier makes the correct prediction 97% percent of the time</a:t>
                </a:r>
              </a:p>
              <a:p>
                <a:r>
                  <a:rPr lang="en-US" kern="0" dirty="0"/>
                  <a:t>A </a:t>
                </a:r>
                <a:r>
                  <a:rPr lang="en-US" dirty="0"/>
                  <a:t>medical test that never makes any positive diagnoses is very accurate for a rare disease (diagnose everyone to be healthy), but not very useful</a:t>
                </a:r>
                <a:endParaRPr lang="en-US" kern="0" dirty="0"/>
              </a:p>
            </p:txBody>
          </p:sp>
        </mc:Choice>
        <mc:Fallback xmlns="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ADFBDADF-8D83-4235-8AD2-FCFABE7B32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96240" y="1143000"/>
                <a:ext cx="8580120" cy="4137660"/>
              </a:xfrm>
              <a:prstGeom prst="rect">
                <a:avLst/>
              </a:prstGeom>
              <a:blipFill>
                <a:blip r:embed="rId3"/>
                <a:stretch>
                  <a:fillRect l="-639" t="-1032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704717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D32016-0550-46B1-8699-CC5D4648E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 Taxonomy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5B4724-CC96-4B77-B285-C82785957D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547911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Supervised Learning:	</a:t>
            </a:r>
          </a:p>
          <a:p>
            <a:pPr lvl="1"/>
            <a:r>
              <a:rPr lang="en-US" dirty="0"/>
              <a:t>The system is presented with example inputs and their desired outputs, given by a “teacher”, and the goal is to learn a general rule that maps inputs to outputs.</a:t>
            </a:r>
          </a:p>
          <a:p>
            <a:pPr lvl="2"/>
            <a:r>
              <a:rPr lang="en-US" altLang="zh-CN" dirty="0"/>
              <a:t>Classification (cat or dog?)</a:t>
            </a:r>
          </a:p>
          <a:p>
            <a:pPr lvl="2"/>
            <a:r>
              <a:rPr lang="en-US" altLang="zh-CN" dirty="0"/>
              <a:t>Regression (housing price next year?)</a:t>
            </a:r>
          </a:p>
          <a:p>
            <a:r>
              <a:rPr lang="en-US" dirty="0"/>
              <a:t>Unsupervised Learning:</a:t>
            </a:r>
          </a:p>
          <a:p>
            <a:pPr lvl="1"/>
            <a:r>
              <a:rPr lang="en-US" dirty="0"/>
              <a:t>No labels are given to the learning algorithm, leaving it on its own to find structure in its input. Unsupervised learning can be a goal in itself (discovering hidden patterns in data) or a means towards an end (feature learning).</a:t>
            </a:r>
          </a:p>
          <a:p>
            <a:pPr lvl="2"/>
            <a:r>
              <a:rPr lang="en-US" dirty="0"/>
              <a:t>Parametric UL (e.g., Gaussian Mixture Models)</a:t>
            </a:r>
          </a:p>
          <a:p>
            <a:pPr lvl="2"/>
            <a:r>
              <a:rPr lang="en-US" dirty="0"/>
              <a:t>Non-parametric UL</a:t>
            </a:r>
          </a:p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C04775-350A-4154-A04E-986C9960A9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119249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2EF1FA85-3C22-43BB-B3EE-C28EF6FB0CC8}"/>
              </a:ext>
            </a:extLst>
          </p:cNvPr>
          <p:cNvGrpSpPr/>
          <p:nvPr/>
        </p:nvGrpSpPr>
        <p:grpSpPr>
          <a:xfrm>
            <a:off x="4899699" y="3352807"/>
            <a:ext cx="4460231" cy="3345173"/>
            <a:chOff x="966562" y="1185912"/>
            <a:chExt cx="7025260" cy="5268945"/>
          </a:xfrm>
        </p:grpSpPr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4AD29457-C657-4339-9D4D-7C5074E21B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6562" y="1185912"/>
              <a:ext cx="7025260" cy="52689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CAC94E44-AC78-4031-B8AC-2EB9E704CB9A}"/>
                </a:ext>
              </a:extLst>
            </p:cNvPr>
            <p:cNvSpPr/>
            <p:nvPr/>
          </p:nvSpPr>
          <p:spPr bwMode="auto">
            <a:xfrm>
              <a:off x="1763688" y="5672088"/>
              <a:ext cx="288032" cy="291507"/>
            </a:xfrm>
            <a:prstGeom prst="ellipse">
              <a:avLst/>
            </a:prstGeom>
            <a:noFill/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S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DCC3F16-D8BF-4747-8884-D327E27F9F67}"/>
                </a:ext>
              </a:extLst>
            </p:cNvPr>
            <p:cNvSpPr/>
            <p:nvPr/>
          </p:nvSpPr>
          <p:spPr bwMode="auto">
            <a:xfrm>
              <a:off x="2818408" y="3305471"/>
              <a:ext cx="288032" cy="291507"/>
            </a:xfrm>
            <a:prstGeom prst="ellipse">
              <a:avLst/>
            </a:prstGeom>
            <a:noFill/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S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F0E5F6B8-FC96-40CA-A3D7-8D3E010ADE99}"/>
                </a:ext>
              </a:extLst>
            </p:cNvPr>
            <p:cNvSpPr/>
            <p:nvPr/>
          </p:nvSpPr>
          <p:spPr bwMode="auto">
            <a:xfrm>
              <a:off x="4958258" y="2502227"/>
              <a:ext cx="288032" cy="291507"/>
            </a:xfrm>
            <a:prstGeom prst="ellipse">
              <a:avLst/>
            </a:prstGeom>
            <a:noFill/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S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2604573-F36F-47B7-A5EA-B8B2782BBDBB}"/>
                </a:ext>
              </a:extLst>
            </p:cNvPr>
            <p:cNvSpPr/>
            <p:nvPr/>
          </p:nvSpPr>
          <p:spPr bwMode="auto">
            <a:xfrm>
              <a:off x="4958258" y="1727660"/>
              <a:ext cx="288032" cy="291507"/>
            </a:xfrm>
            <a:prstGeom prst="ellipse">
              <a:avLst/>
            </a:prstGeom>
            <a:noFill/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S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280BD43-ED20-4C21-93F8-911F87A09E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79022"/>
            <a:ext cx="8229600" cy="868362"/>
          </a:xfrm>
        </p:spPr>
        <p:txBody>
          <a:bodyPr/>
          <a:lstStyle/>
          <a:p>
            <a:r>
              <a:rPr lang="en-US" dirty="0"/>
              <a:t>ROC and AUC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4F795C-08EA-44D6-8C7A-E81D8EFC2F7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94094" y="669471"/>
                <a:ext cx="8229600" cy="3063390"/>
              </a:xfrm>
            </p:spPr>
            <p:txBody>
              <a:bodyPr>
                <a:normAutofit fontScale="55000" lnSpcReduction="20000"/>
              </a:bodyPr>
              <a:lstStyle/>
              <a:p>
                <a:r>
                  <a:rPr lang="en-US" dirty="0"/>
                  <a:t>Binary classification is typically based on a decision threshold parameter. Moving the decision threshold will cause FPR and TPR to move in the same direction</a:t>
                </a:r>
              </a:p>
              <a:p>
                <a:pPr lvl="1"/>
                <a:r>
                  <a:rPr lang="en-US" dirty="0"/>
                  <a:t>e.g., a medical test that sets a lower threshold for positive diagnosis will have both higher FPR and higher TPR, and vice versa</a:t>
                </a:r>
              </a:p>
              <a:p>
                <a:r>
                  <a:rPr lang="en-US" dirty="0"/>
                  <a:t>Receiver Operating Characteristic (ROC) Curve plots FPR (x-axis) vs. TPR (y-axis); Area Under the Curve (AUC) is the area under ROC (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.5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𝑅𝑂𝐶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≤1</m:t>
                    </m:r>
                  </m:oMath>
                </a14:m>
                <a:r>
                  <a:rPr lang="en-US" dirty="0"/>
                  <a:t>, since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𝐹𝑃𝑅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𝑇𝑃𝑅</m:t>
                    </m:r>
                  </m:oMath>
                </a14:m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Fig shows an example with 4 points (FPR, TPR) highlighted: (0,0), (.2, .6), (.6, .8), (.6,1.0)</a:t>
                </a:r>
                <a:endParaRPr lang="en-SE" dirty="0"/>
              </a:p>
              <a:p>
                <a:pPr lvl="1"/>
                <a:r>
                  <a:rPr lang="en-US" dirty="0"/>
                  <a:t>The ideal ROC curve: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𝐹𝑃𝑅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≡0,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𝑃𝑅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≡1,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𝐴𝑈𝐶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,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𝐹𝑁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=0,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 worst ROC curve;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𝐹𝑃𝑅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𝑇𝑃𝑅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𝐴𝑈𝐶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=.5</m:t>
                    </m:r>
                  </m:oMath>
                </a14:m>
                <a:r>
                  <a:rPr lang="en-US" dirty="0"/>
                  <a:t> (dotted line)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4F795C-08EA-44D6-8C7A-E81D8EFC2F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94094" y="669471"/>
                <a:ext cx="8229600" cy="3063390"/>
              </a:xfrm>
              <a:blipFill>
                <a:blip r:embed="rId4"/>
                <a:stretch>
                  <a:fillRect l="-444" t="-2988" r="-1333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0904D6-A80B-4D52-8242-BDA35514F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20</a:t>
            </a:fld>
            <a:endParaRPr lang="en-US" altLang="zh-CN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17B68ED1-5558-4AEF-83EE-6CAC3C50A2CE}"/>
              </a:ext>
            </a:extLst>
          </p:cNvPr>
          <p:cNvSpPr/>
          <p:nvPr/>
        </p:nvSpPr>
        <p:spPr bwMode="auto">
          <a:xfrm>
            <a:off x="138798" y="3934077"/>
            <a:ext cx="3833315" cy="2326822"/>
          </a:xfrm>
          <a:custGeom>
            <a:avLst/>
            <a:gdLst>
              <a:gd name="connsiteX0" fmla="*/ 0 w 5429250"/>
              <a:gd name="connsiteY0" fmla="*/ 2318657 h 2326822"/>
              <a:gd name="connsiteX1" fmla="*/ 1714500 w 5429250"/>
              <a:gd name="connsiteY1" fmla="*/ 1706336 h 2326822"/>
              <a:gd name="connsiteX2" fmla="*/ 2726871 w 5429250"/>
              <a:gd name="connsiteY2" fmla="*/ 0 h 2326822"/>
              <a:gd name="connsiteX3" fmla="*/ 3714750 w 5429250"/>
              <a:gd name="connsiteY3" fmla="*/ 1706336 h 2326822"/>
              <a:gd name="connsiteX4" fmla="*/ 5429250 w 5429250"/>
              <a:gd name="connsiteY4" fmla="*/ 2326822 h 2326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29250" h="2326822">
                <a:moveTo>
                  <a:pt x="0" y="2318657"/>
                </a:moveTo>
                <a:cubicBezTo>
                  <a:pt x="630011" y="2205718"/>
                  <a:pt x="1260022" y="2092779"/>
                  <a:pt x="1714500" y="1706336"/>
                </a:cubicBezTo>
                <a:cubicBezTo>
                  <a:pt x="2168979" y="1319893"/>
                  <a:pt x="2393496" y="0"/>
                  <a:pt x="2726871" y="0"/>
                </a:cubicBezTo>
                <a:cubicBezTo>
                  <a:pt x="3060246" y="0"/>
                  <a:pt x="3264354" y="1318532"/>
                  <a:pt x="3714750" y="1706336"/>
                </a:cubicBezTo>
                <a:cubicBezTo>
                  <a:pt x="4165147" y="2094140"/>
                  <a:pt x="4797198" y="2210481"/>
                  <a:pt x="5429250" y="2326822"/>
                </a:cubicBezTo>
              </a:path>
            </a:pathLst>
          </a:cu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F8EEF66D-AC78-4D93-9B00-7E241DB94B5E}"/>
              </a:ext>
            </a:extLst>
          </p:cNvPr>
          <p:cNvSpPr/>
          <p:nvPr/>
        </p:nvSpPr>
        <p:spPr bwMode="auto">
          <a:xfrm>
            <a:off x="2657665" y="3477984"/>
            <a:ext cx="1654204" cy="2806100"/>
          </a:xfrm>
          <a:custGeom>
            <a:avLst/>
            <a:gdLst>
              <a:gd name="connsiteX0" fmla="*/ 0 w 2841172"/>
              <a:gd name="connsiteY0" fmla="*/ 2351332 h 2351332"/>
              <a:gd name="connsiteX1" fmla="*/ 1069522 w 2841172"/>
              <a:gd name="connsiteY1" fmla="*/ 1624710 h 2351332"/>
              <a:gd name="connsiteX2" fmla="*/ 1445079 w 2841172"/>
              <a:gd name="connsiteY2" fmla="*/ 17 h 2351332"/>
              <a:gd name="connsiteX3" fmla="*/ 1869622 w 2841172"/>
              <a:gd name="connsiteY3" fmla="*/ 1657367 h 2351332"/>
              <a:gd name="connsiteX4" fmla="*/ 2841172 w 2841172"/>
              <a:gd name="connsiteY4" fmla="*/ 2351332 h 235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41172" h="2351332">
                <a:moveTo>
                  <a:pt x="0" y="2351332"/>
                </a:moveTo>
                <a:cubicBezTo>
                  <a:pt x="414338" y="2183964"/>
                  <a:pt x="828676" y="2016596"/>
                  <a:pt x="1069522" y="1624710"/>
                </a:cubicBezTo>
                <a:cubicBezTo>
                  <a:pt x="1310368" y="1232824"/>
                  <a:pt x="1311729" y="-5426"/>
                  <a:pt x="1445079" y="17"/>
                </a:cubicBezTo>
                <a:cubicBezTo>
                  <a:pt x="1578429" y="5460"/>
                  <a:pt x="1636940" y="1265481"/>
                  <a:pt x="1869622" y="1657367"/>
                </a:cubicBezTo>
                <a:cubicBezTo>
                  <a:pt x="2102304" y="2049253"/>
                  <a:pt x="2471738" y="2200292"/>
                  <a:pt x="2841172" y="2351332"/>
                </a:cubicBezTo>
              </a:path>
            </a:pathLst>
          </a:cu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02C6B63-99EF-46F2-A179-7338493D9557}"/>
              </a:ext>
            </a:extLst>
          </p:cNvPr>
          <p:cNvCxnSpPr>
            <a:cxnSpLocks/>
          </p:cNvCxnSpPr>
          <p:nvPr/>
        </p:nvCxnSpPr>
        <p:spPr bwMode="auto">
          <a:xfrm>
            <a:off x="0" y="6275548"/>
            <a:ext cx="4729370" cy="0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00DC3E1-F493-4CC5-981E-1DEA95BD687F}"/>
              </a:ext>
            </a:extLst>
          </p:cNvPr>
          <p:cNvCxnSpPr>
            <a:cxnSpLocks/>
            <a:stCxn id="22" idx="2"/>
          </p:cNvCxnSpPr>
          <p:nvPr/>
        </p:nvCxnSpPr>
        <p:spPr bwMode="auto">
          <a:xfrm>
            <a:off x="3098259" y="4499707"/>
            <a:ext cx="53700" cy="2357623"/>
          </a:xfrm>
          <a:prstGeom prst="line">
            <a:avLst/>
          </a:prstGeom>
          <a:noFill/>
          <a:ln w="127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DB8B11D-6715-4802-9A17-279603FC4CC4}"/>
              </a:ext>
            </a:extLst>
          </p:cNvPr>
          <p:cNvCxnSpPr/>
          <p:nvPr/>
        </p:nvCxnSpPr>
        <p:spPr bwMode="auto">
          <a:xfrm>
            <a:off x="3147521" y="6593112"/>
            <a:ext cx="1117146" cy="0"/>
          </a:xfrm>
          <a:prstGeom prst="straightConnector1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55A28F3-A3D9-4B6A-AC14-2594746D9BF4}"/>
              </a:ext>
            </a:extLst>
          </p:cNvPr>
          <p:cNvSpPr txBox="1"/>
          <p:nvPr/>
        </p:nvSpPr>
        <p:spPr>
          <a:xfrm>
            <a:off x="3431501" y="6560642"/>
            <a:ext cx="16361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Predict positive</a:t>
            </a:r>
            <a:endParaRPr lang="en-SE" sz="16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5DEA0B6-36DF-4CF6-8999-8FC38A183974}"/>
              </a:ext>
            </a:extLst>
          </p:cNvPr>
          <p:cNvSpPr txBox="1"/>
          <p:nvPr/>
        </p:nvSpPr>
        <p:spPr>
          <a:xfrm>
            <a:off x="1450710" y="6560642"/>
            <a:ext cx="16884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Predict negative</a:t>
            </a:r>
            <a:endParaRPr lang="en-SE" sz="1600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7631324-C96A-4144-9933-AD35FA3CB5D6}"/>
              </a:ext>
            </a:extLst>
          </p:cNvPr>
          <p:cNvCxnSpPr/>
          <p:nvPr/>
        </p:nvCxnSpPr>
        <p:spPr bwMode="auto">
          <a:xfrm>
            <a:off x="2038539" y="6593299"/>
            <a:ext cx="1117146" cy="0"/>
          </a:xfrm>
          <a:prstGeom prst="straightConnector1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624C5F4-5238-4024-9A4F-DC265A48683F}"/>
              </a:ext>
            </a:extLst>
          </p:cNvPr>
          <p:cNvCxnSpPr>
            <a:cxnSpLocks/>
          </p:cNvCxnSpPr>
          <p:nvPr/>
        </p:nvCxnSpPr>
        <p:spPr bwMode="auto">
          <a:xfrm>
            <a:off x="3143302" y="6441071"/>
            <a:ext cx="0" cy="305699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EED58660-1D9B-44D3-920C-0A118B3E9EAE}"/>
              </a:ext>
            </a:extLst>
          </p:cNvPr>
          <p:cNvSpPr txBox="1"/>
          <p:nvPr/>
        </p:nvSpPr>
        <p:spPr>
          <a:xfrm>
            <a:off x="2585137" y="3914932"/>
            <a:ext cx="10262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Decision </a:t>
            </a:r>
          </a:p>
          <a:p>
            <a:r>
              <a:rPr lang="en-US" sz="1600" dirty="0"/>
              <a:t>thresh.</a:t>
            </a:r>
            <a:endParaRPr lang="en-SE" sz="16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8095457-8D87-4C92-9452-E005758D7E4B}"/>
              </a:ext>
            </a:extLst>
          </p:cNvPr>
          <p:cNvSpPr txBox="1"/>
          <p:nvPr/>
        </p:nvSpPr>
        <p:spPr>
          <a:xfrm>
            <a:off x="3667166" y="4647385"/>
            <a:ext cx="148345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Distribution of positive data items</a:t>
            </a:r>
            <a:endParaRPr lang="en-SE" sz="16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2969B30-AD77-4DA4-B090-3EB877656108}"/>
              </a:ext>
            </a:extLst>
          </p:cNvPr>
          <p:cNvSpPr txBox="1"/>
          <p:nvPr/>
        </p:nvSpPr>
        <p:spPr>
          <a:xfrm>
            <a:off x="208236" y="4647385"/>
            <a:ext cx="148345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Distribution of negative data items</a:t>
            </a:r>
            <a:endParaRPr lang="en-SE" sz="1600" dirty="0"/>
          </a:p>
        </p:txBody>
      </p:sp>
      <p:sp>
        <p:nvSpPr>
          <p:cNvPr id="27" name="Right Triangle 26">
            <a:extLst>
              <a:ext uri="{FF2B5EF4-FFF2-40B4-BE49-F238E27FC236}">
                <a16:creationId xmlns:a16="http://schemas.microsoft.com/office/drawing/2014/main" id="{389E0AD5-5EA8-432D-BC69-E14DD985A545}"/>
              </a:ext>
            </a:extLst>
          </p:cNvPr>
          <p:cNvSpPr/>
          <p:nvPr/>
        </p:nvSpPr>
        <p:spPr bwMode="auto">
          <a:xfrm>
            <a:off x="3143302" y="5990455"/>
            <a:ext cx="793018" cy="273487"/>
          </a:xfrm>
          <a:prstGeom prst="rtTriangle">
            <a:avLst/>
          </a:prstGeom>
          <a:solidFill>
            <a:srgbClr val="FF0000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8" name="Right Triangle 27">
            <a:extLst>
              <a:ext uri="{FF2B5EF4-FFF2-40B4-BE49-F238E27FC236}">
                <a16:creationId xmlns:a16="http://schemas.microsoft.com/office/drawing/2014/main" id="{4B2ABF3F-3F5A-4F9E-8F28-1544CB623711}"/>
              </a:ext>
            </a:extLst>
          </p:cNvPr>
          <p:cNvSpPr/>
          <p:nvPr/>
        </p:nvSpPr>
        <p:spPr bwMode="auto">
          <a:xfrm flipH="1">
            <a:off x="2696260" y="5774199"/>
            <a:ext cx="438962" cy="498300"/>
          </a:xfrm>
          <a:prstGeom prst="rtTriangle">
            <a:avLst/>
          </a:prstGeom>
          <a:solidFill>
            <a:srgbClr val="996633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020BA43-DAFE-45EB-91FA-1908A2ACF25E}"/>
              </a:ext>
            </a:extLst>
          </p:cNvPr>
          <p:cNvSpPr txBox="1"/>
          <p:nvPr/>
        </p:nvSpPr>
        <p:spPr>
          <a:xfrm>
            <a:off x="3135453" y="6210481"/>
            <a:ext cx="5375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FP</a:t>
            </a:r>
            <a:endParaRPr lang="en-SE" sz="1600" dirty="0">
              <a:solidFill>
                <a:srgbClr val="FF0000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C686045-1A99-4A9F-BE09-3E6C6BA9EFDD}"/>
              </a:ext>
            </a:extLst>
          </p:cNvPr>
          <p:cNvSpPr txBox="1"/>
          <p:nvPr/>
        </p:nvSpPr>
        <p:spPr>
          <a:xfrm>
            <a:off x="2740032" y="6210481"/>
            <a:ext cx="5375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996633"/>
                </a:solidFill>
              </a:rPr>
              <a:t>FN</a:t>
            </a:r>
            <a:endParaRPr lang="en-SE" sz="1600" dirty="0">
              <a:solidFill>
                <a:srgbClr val="996633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244D18B-0BA9-470A-B83F-367B62B4310B}"/>
              </a:ext>
            </a:extLst>
          </p:cNvPr>
          <p:cNvSpPr txBox="1"/>
          <p:nvPr/>
        </p:nvSpPr>
        <p:spPr>
          <a:xfrm>
            <a:off x="1721002" y="5296670"/>
            <a:ext cx="4687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TN</a:t>
            </a:r>
            <a:endParaRPr lang="en-SE" sz="16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AB2E33D-AD3F-414E-858C-8CE135F84EC5}"/>
              </a:ext>
            </a:extLst>
          </p:cNvPr>
          <p:cNvSpPr txBox="1"/>
          <p:nvPr/>
        </p:nvSpPr>
        <p:spPr>
          <a:xfrm>
            <a:off x="3333408" y="5296670"/>
            <a:ext cx="4687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TP</a:t>
            </a:r>
            <a:endParaRPr lang="en-SE" sz="16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7245B23-1871-4AAD-B119-520EF41393CD}"/>
              </a:ext>
            </a:extLst>
          </p:cNvPr>
          <p:cNvSpPr txBox="1"/>
          <p:nvPr/>
        </p:nvSpPr>
        <p:spPr>
          <a:xfrm>
            <a:off x="4177636" y="6225869"/>
            <a:ext cx="8899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Features</a:t>
            </a:r>
            <a:endParaRPr lang="en-SE" sz="1400" dirty="0"/>
          </a:p>
        </p:txBody>
      </p:sp>
    </p:spTree>
    <p:extLst>
      <p:ext uri="{BB962C8B-B14F-4D97-AF65-F5344CB8AC3E}">
        <p14:creationId xmlns:p14="http://schemas.microsoft.com/office/powerpoint/2010/main" val="36058870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856F88-E062-4ACF-8E1F-8CC4B17986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Confusion Matrix for Multi-Class Classification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6EC46A-ED18-442A-9694-3B74DC46C1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Binary classification is a special case of multi-class classification: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08CF38-CE45-46D8-9659-C53873265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21</a:t>
            </a:fld>
            <a:endParaRPr lang="en-US" altLang="zh-CN"/>
          </a:p>
        </p:txBody>
      </p:sp>
      <p:sp>
        <p:nvSpPr>
          <p:cNvPr id="15" name="object 2">
            <a:extLst>
              <a:ext uri="{FF2B5EF4-FFF2-40B4-BE49-F238E27FC236}">
                <a16:creationId xmlns:a16="http://schemas.microsoft.com/office/drawing/2014/main" id="{629082BE-D042-45E1-911D-14A1CC3EA37C}"/>
              </a:ext>
            </a:extLst>
          </p:cNvPr>
          <p:cNvSpPr/>
          <p:nvPr/>
        </p:nvSpPr>
        <p:spPr>
          <a:xfrm>
            <a:off x="281054" y="2603737"/>
            <a:ext cx="3275990" cy="13715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3">
            <a:extLst>
              <a:ext uri="{FF2B5EF4-FFF2-40B4-BE49-F238E27FC236}">
                <a16:creationId xmlns:a16="http://schemas.microsoft.com/office/drawing/2014/main" id="{F2212289-56DB-428A-8842-3775BE06D7C4}"/>
              </a:ext>
            </a:extLst>
          </p:cNvPr>
          <p:cNvSpPr/>
          <p:nvPr/>
        </p:nvSpPr>
        <p:spPr>
          <a:xfrm>
            <a:off x="2037473" y="2603724"/>
            <a:ext cx="1304290" cy="625475"/>
          </a:xfrm>
          <a:custGeom>
            <a:avLst/>
            <a:gdLst/>
            <a:ahLst/>
            <a:cxnLst/>
            <a:rect l="l" t="t" r="r" b="b"/>
            <a:pathLst>
              <a:path w="1304289" h="625475">
                <a:moveTo>
                  <a:pt x="0" y="0"/>
                </a:moveTo>
                <a:lnTo>
                  <a:pt x="1304097" y="0"/>
                </a:lnTo>
                <a:lnTo>
                  <a:pt x="1304097" y="625198"/>
                </a:lnTo>
                <a:lnTo>
                  <a:pt x="0" y="625198"/>
                </a:lnTo>
                <a:lnTo>
                  <a:pt x="0" y="0"/>
                </a:lnTo>
                <a:close/>
              </a:path>
            </a:pathLst>
          </a:custGeom>
          <a:ln w="35999">
            <a:solidFill>
              <a:srgbClr val="00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4">
            <a:extLst>
              <a:ext uri="{FF2B5EF4-FFF2-40B4-BE49-F238E27FC236}">
                <a16:creationId xmlns:a16="http://schemas.microsoft.com/office/drawing/2014/main" id="{C3B8FE19-AF95-4D44-BD7F-8C4018F2CF74}"/>
              </a:ext>
            </a:extLst>
          </p:cNvPr>
          <p:cNvSpPr/>
          <p:nvPr/>
        </p:nvSpPr>
        <p:spPr>
          <a:xfrm>
            <a:off x="1818649" y="3328273"/>
            <a:ext cx="1705610" cy="727075"/>
          </a:xfrm>
          <a:custGeom>
            <a:avLst/>
            <a:gdLst/>
            <a:ahLst/>
            <a:cxnLst/>
            <a:rect l="l" t="t" r="r" b="b"/>
            <a:pathLst>
              <a:path w="1705610" h="727075">
                <a:moveTo>
                  <a:pt x="0" y="0"/>
                </a:moveTo>
                <a:lnTo>
                  <a:pt x="1705196" y="0"/>
                </a:lnTo>
                <a:lnTo>
                  <a:pt x="1705196" y="726598"/>
                </a:lnTo>
                <a:lnTo>
                  <a:pt x="0" y="726598"/>
                </a:lnTo>
                <a:lnTo>
                  <a:pt x="0" y="0"/>
                </a:lnTo>
                <a:close/>
              </a:path>
            </a:pathLst>
          </a:custGeom>
          <a:ln w="35999">
            <a:solidFill>
              <a:srgbClr val="00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5">
            <a:extLst>
              <a:ext uri="{FF2B5EF4-FFF2-40B4-BE49-F238E27FC236}">
                <a16:creationId xmlns:a16="http://schemas.microsoft.com/office/drawing/2014/main" id="{6C5FDD98-1671-4DBF-B67A-D4F1EADC5B18}"/>
              </a:ext>
            </a:extLst>
          </p:cNvPr>
          <p:cNvSpPr/>
          <p:nvPr/>
        </p:nvSpPr>
        <p:spPr>
          <a:xfrm>
            <a:off x="1842474" y="3328273"/>
            <a:ext cx="1629410" cy="678180"/>
          </a:xfrm>
          <a:custGeom>
            <a:avLst/>
            <a:gdLst/>
            <a:ahLst/>
            <a:cxnLst/>
            <a:rect l="l" t="t" r="r" b="b"/>
            <a:pathLst>
              <a:path w="1629410" h="678180">
                <a:moveTo>
                  <a:pt x="0" y="0"/>
                </a:moveTo>
                <a:lnTo>
                  <a:pt x="1628996" y="0"/>
                </a:lnTo>
                <a:lnTo>
                  <a:pt x="1628996" y="677698"/>
                </a:lnTo>
                <a:lnTo>
                  <a:pt x="0" y="677698"/>
                </a:lnTo>
                <a:lnTo>
                  <a:pt x="0" y="0"/>
                </a:lnTo>
                <a:close/>
              </a:path>
            </a:pathLst>
          </a:custGeom>
          <a:ln w="3599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6">
            <a:extLst>
              <a:ext uri="{FF2B5EF4-FFF2-40B4-BE49-F238E27FC236}">
                <a16:creationId xmlns:a16="http://schemas.microsoft.com/office/drawing/2014/main" id="{8A2B97B1-7564-4FB2-A7B3-4336183EE1FA}"/>
              </a:ext>
            </a:extLst>
          </p:cNvPr>
          <p:cNvSpPr/>
          <p:nvPr/>
        </p:nvSpPr>
        <p:spPr>
          <a:xfrm>
            <a:off x="4135419" y="2823324"/>
            <a:ext cx="1111250" cy="998855"/>
          </a:xfrm>
          <a:custGeom>
            <a:avLst/>
            <a:gdLst/>
            <a:ahLst/>
            <a:cxnLst/>
            <a:rect l="l" t="t" r="r" b="b"/>
            <a:pathLst>
              <a:path w="1111250" h="998855">
                <a:moveTo>
                  <a:pt x="0" y="249599"/>
                </a:moveTo>
                <a:lnTo>
                  <a:pt x="611998" y="249599"/>
                </a:lnTo>
                <a:lnTo>
                  <a:pt x="611998" y="0"/>
                </a:lnTo>
                <a:lnTo>
                  <a:pt x="1111197" y="499198"/>
                </a:lnTo>
                <a:lnTo>
                  <a:pt x="611998" y="998397"/>
                </a:lnTo>
                <a:lnTo>
                  <a:pt x="611998" y="748798"/>
                </a:lnTo>
                <a:lnTo>
                  <a:pt x="0" y="748798"/>
                </a:lnTo>
                <a:lnTo>
                  <a:pt x="0" y="249599"/>
                </a:lnTo>
                <a:close/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7">
            <a:extLst>
              <a:ext uri="{FF2B5EF4-FFF2-40B4-BE49-F238E27FC236}">
                <a16:creationId xmlns:a16="http://schemas.microsoft.com/office/drawing/2014/main" id="{A6C7CFDD-BFEF-4EFC-9236-4B051485A665}"/>
              </a:ext>
            </a:extLst>
          </p:cNvPr>
          <p:cNvSpPr txBox="1"/>
          <p:nvPr/>
        </p:nvSpPr>
        <p:spPr>
          <a:xfrm>
            <a:off x="4301672" y="3210634"/>
            <a:ext cx="529590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</a:rPr>
              <a:t>Binary</a:t>
            </a:r>
            <a:endParaRPr sz="1400">
              <a:latin typeface="Arial"/>
              <a:cs typeface="Arial"/>
            </a:endParaRPr>
          </a:p>
        </p:txBody>
      </p:sp>
      <p:graphicFrame>
        <p:nvGraphicFramePr>
          <p:cNvPr id="21" name="object 8">
            <a:extLst>
              <a:ext uri="{FF2B5EF4-FFF2-40B4-BE49-F238E27FC236}">
                <a16:creationId xmlns:a16="http://schemas.microsoft.com/office/drawing/2014/main" id="{3079BB53-542C-4E60-916F-FCA1BCD789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6532521"/>
              </p:ext>
            </p:extLst>
          </p:nvPr>
        </p:nvGraphicFramePr>
        <p:xfrm>
          <a:off x="-16835" y="4331721"/>
          <a:ext cx="3908440" cy="15337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810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10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810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8312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8209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57649">
                <a:tc rowSpan="2" gridSpan="2"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3">
                  <a:txBody>
                    <a:bodyPr/>
                    <a:lstStyle/>
                    <a:p>
                      <a:pPr marL="4445" algn="ctr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sz="1000" spc="-5" dirty="0">
                          <a:latin typeface="Arial"/>
                          <a:cs typeface="Arial"/>
                        </a:rPr>
                        <a:t>Prediction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B3B3B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7649">
                <a:tc gridSpan="2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50"/>
                        </a:spcBef>
                      </a:pPr>
                      <a:r>
                        <a:rPr sz="1000" dirty="0">
                          <a:latin typeface="Arial"/>
                          <a:cs typeface="Arial"/>
                        </a:rPr>
                        <a:t>Class</a:t>
                      </a:r>
                      <a:r>
                        <a:rPr sz="1000" spc="-10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1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50"/>
                        </a:spcBef>
                      </a:pPr>
                      <a:r>
                        <a:rPr sz="1000" dirty="0">
                          <a:latin typeface="Arial"/>
                          <a:cs typeface="Arial"/>
                        </a:rPr>
                        <a:t>Class</a:t>
                      </a:r>
                      <a:r>
                        <a:rPr sz="1000" spc="-10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2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50"/>
                        </a:spcBef>
                      </a:pPr>
                      <a:r>
                        <a:rPr sz="1000" dirty="0">
                          <a:latin typeface="Arial"/>
                          <a:cs typeface="Arial"/>
                        </a:rPr>
                        <a:t>Class</a:t>
                      </a:r>
                      <a:r>
                        <a:rPr sz="1000" spc="-10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3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9799"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marL="241935" marR="166370" indent="-64135">
                        <a:lnSpc>
                          <a:spcPts val="1120"/>
                        </a:lnSpc>
                        <a:spcBef>
                          <a:spcPts val="725"/>
                        </a:spcBef>
                      </a:pPr>
                      <a:r>
                        <a:rPr sz="1000" dirty="0">
                          <a:latin typeface="Arial"/>
                          <a:cs typeface="Arial"/>
                        </a:rPr>
                        <a:t>Ground  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Truth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FFFFFF"/>
                      </a:solidFill>
                      <a:prstDash val="solid"/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pPr marL="173990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sz="1000" dirty="0">
                          <a:latin typeface="Arial"/>
                          <a:cs typeface="Arial"/>
                        </a:rPr>
                        <a:t>Class</a:t>
                      </a:r>
                      <a:r>
                        <a:rPr sz="1000" spc="-10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1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10"/>
                        </a:spcBef>
                      </a:pPr>
                      <a:r>
                        <a:rPr sz="1000" spc="-5" dirty="0">
                          <a:latin typeface="Arial"/>
                          <a:cs typeface="Arial"/>
                        </a:rPr>
                        <a:t>x(1,1)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10"/>
                        </a:spcBef>
                      </a:pPr>
                      <a:r>
                        <a:rPr sz="1000" spc="-5" dirty="0">
                          <a:latin typeface="Arial"/>
                          <a:cs typeface="Arial"/>
                        </a:rPr>
                        <a:t>x(1,2)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10"/>
                        </a:spcBef>
                      </a:pPr>
                      <a:r>
                        <a:rPr sz="1000" spc="-5" dirty="0">
                          <a:latin typeface="Arial"/>
                          <a:cs typeface="Arial"/>
                        </a:rPr>
                        <a:t>x(1,3)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9799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FFFFFF"/>
                      </a:solidFill>
                      <a:prstDash val="solid"/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pPr marL="173990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sz="1000" dirty="0">
                          <a:latin typeface="Arial"/>
                          <a:cs typeface="Arial"/>
                        </a:rPr>
                        <a:t>Class</a:t>
                      </a:r>
                      <a:r>
                        <a:rPr sz="1000" spc="-10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2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10"/>
                        </a:spcBef>
                      </a:pPr>
                      <a:r>
                        <a:rPr sz="1000" spc="-5" dirty="0">
                          <a:latin typeface="Arial"/>
                          <a:cs typeface="Arial"/>
                        </a:rPr>
                        <a:t>x(2,1)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10"/>
                        </a:spcBef>
                      </a:pPr>
                      <a:r>
                        <a:rPr sz="1000" spc="-5" dirty="0">
                          <a:latin typeface="Arial"/>
                          <a:cs typeface="Arial"/>
                        </a:rPr>
                        <a:t>x(2,2)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10"/>
                        </a:spcBef>
                      </a:pPr>
                      <a:r>
                        <a:rPr sz="1000" spc="-5" dirty="0">
                          <a:latin typeface="Arial"/>
                          <a:cs typeface="Arial"/>
                        </a:rPr>
                        <a:t>x(2,3)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8899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FFFFFF"/>
                      </a:solidFill>
                      <a:prstDash val="solid"/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pPr marL="173990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sz="1000" dirty="0">
                          <a:latin typeface="Arial"/>
                          <a:cs typeface="Arial"/>
                        </a:rPr>
                        <a:t>Class</a:t>
                      </a:r>
                      <a:r>
                        <a:rPr sz="1000" spc="-10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3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05"/>
                        </a:spcBef>
                      </a:pPr>
                      <a:r>
                        <a:rPr sz="1000" spc="-5" dirty="0">
                          <a:latin typeface="Arial"/>
                          <a:cs typeface="Arial"/>
                        </a:rPr>
                        <a:t>x(3,1)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05"/>
                        </a:spcBef>
                      </a:pPr>
                      <a:r>
                        <a:rPr sz="1000" spc="-5" dirty="0">
                          <a:latin typeface="Arial"/>
                          <a:cs typeface="Arial"/>
                        </a:rPr>
                        <a:t>x(3,2)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05"/>
                        </a:spcBef>
                      </a:pPr>
                      <a:r>
                        <a:rPr sz="1000" spc="-5" dirty="0">
                          <a:latin typeface="Arial"/>
                          <a:cs typeface="Arial"/>
                        </a:rPr>
                        <a:t>x(3,3)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00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22" name="object 9">
            <a:extLst>
              <a:ext uri="{FF2B5EF4-FFF2-40B4-BE49-F238E27FC236}">
                <a16:creationId xmlns:a16="http://schemas.microsoft.com/office/drawing/2014/main" id="{E75D46C1-A349-4FCA-A84B-FC685443CE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7529451"/>
              </p:ext>
            </p:extLst>
          </p:nvPr>
        </p:nvGraphicFramePr>
        <p:xfrm>
          <a:off x="5335429" y="4293096"/>
          <a:ext cx="3533217" cy="161161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937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31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31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131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73199">
                <a:tc rowSpan="2" gridSpan="2">
                  <a:txBody>
                    <a:bodyPr/>
                    <a:lstStyle/>
                    <a:p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4445" algn="ctr">
                        <a:lnSpc>
                          <a:spcPct val="100000"/>
                        </a:lnSpc>
                        <a:spcBef>
                          <a:spcPts val="545"/>
                        </a:spcBef>
                      </a:pPr>
                      <a:r>
                        <a:rPr sz="1000" spc="-5" dirty="0">
                          <a:latin typeface="Arial"/>
                          <a:cs typeface="Arial"/>
                        </a:rPr>
                        <a:t>Prediction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B3B3B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4049">
                <a:tc gridSpan="2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97485">
                        <a:lnSpc>
                          <a:spcPct val="100000"/>
                        </a:lnSpc>
                        <a:spcBef>
                          <a:spcPts val="590"/>
                        </a:spcBef>
                      </a:pPr>
                      <a:r>
                        <a:rPr sz="1000" spc="-5" dirty="0">
                          <a:latin typeface="Arial"/>
                          <a:cs typeface="Arial"/>
                        </a:rPr>
                        <a:t>Positives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211454">
                        <a:lnSpc>
                          <a:spcPct val="100000"/>
                        </a:lnSpc>
                        <a:spcBef>
                          <a:spcPts val="590"/>
                        </a:spcBef>
                      </a:pPr>
                      <a:r>
                        <a:rPr sz="1000" spc="-5" dirty="0">
                          <a:latin typeface="Arial"/>
                          <a:cs typeface="Arial"/>
                        </a:rPr>
                        <a:t>negative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8373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marL="248285" marR="172720" indent="-64135">
                        <a:lnSpc>
                          <a:spcPts val="1120"/>
                        </a:lnSpc>
                        <a:spcBef>
                          <a:spcPts val="825"/>
                        </a:spcBef>
                      </a:pPr>
                      <a:r>
                        <a:rPr sz="1000" dirty="0">
                          <a:latin typeface="Arial"/>
                          <a:cs typeface="Arial"/>
                        </a:rPr>
                        <a:t>Ground  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Truth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000" spc="-5" dirty="0">
                          <a:latin typeface="Arial"/>
                          <a:cs typeface="Arial"/>
                        </a:rPr>
                        <a:t>Positives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50">
                        <a:latin typeface="Times New Roman"/>
                        <a:cs typeface="Times New Roman"/>
                      </a:endParaRPr>
                    </a:p>
                    <a:p>
                      <a:pPr marL="332740" marR="80645" indent="-240029">
                        <a:lnSpc>
                          <a:spcPts val="1120"/>
                        </a:lnSpc>
                      </a:pPr>
                      <a:r>
                        <a:rPr sz="1000" spc="-5" dirty="0">
                          <a:latin typeface="Arial"/>
                          <a:cs typeface="Arial"/>
                        </a:rPr>
                        <a:t>True</a:t>
                      </a:r>
                      <a:r>
                        <a:rPr sz="10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positive  (TP)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211454" marR="203835" algn="ctr">
                        <a:lnSpc>
                          <a:spcPts val="1120"/>
                        </a:lnSpc>
                        <a:spcBef>
                          <a:spcPts val="495"/>
                        </a:spcBef>
                      </a:pPr>
                      <a:r>
                        <a:rPr sz="1000" spc="-5" dirty="0">
                          <a:latin typeface="Arial"/>
                          <a:cs typeface="Arial"/>
                        </a:rPr>
                        <a:t>False  </a:t>
                      </a:r>
                      <a:r>
                        <a:rPr sz="1000" dirty="0">
                          <a:latin typeface="Arial"/>
                          <a:cs typeface="Arial"/>
                        </a:rPr>
                        <a:t>negative  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(FN)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5998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2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000" spc="-5" dirty="0">
                          <a:latin typeface="Arial"/>
                          <a:cs typeface="Arial"/>
                        </a:rPr>
                        <a:t>Negative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850">
                        <a:latin typeface="Times New Roman"/>
                        <a:cs typeface="Times New Roman"/>
                      </a:endParaRPr>
                    </a:p>
                    <a:p>
                      <a:pPr marL="328295" marR="24130" indent="-296545">
                        <a:lnSpc>
                          <a:spcPts val="1120"/>
                        </a:lnSpc>
                      </a:pPr>
                      <a:r>
                        <a:rPr sz="1000" spc="-5" dirty="0">
                          <a:latin typeface="Arial"/>
                          <a:cs typeface="Arial"/>
                        </a:rPr>
                        <a:t>False</a:t>
                      </a:r>
                      <a:r>
                        <a:rPr sz="10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positives  (FP)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850">
                        <a:latin typeface="Times New Roman"/>
                        <a:cs typeface="Times New Roman"/>
                      </a:endParaRPr>
                    </a:p>
                    <a:p>
                      <a:pPr marL="324485" marR="55880" indent="-261620">
                        <a:lnSpc>
                          <a:spcPts val="1120"/>
                        </a:lnSpc>
                      </a:pPr>
                      <a:r>
                        <a:rPr sz="1000" spc="-5" dirty="0">
                          <a:latin typeface="Arial"/>
                          <a:cs typeface="Arial"/>
                        </a:rPr>
                        <a:t>True</a:t>
                      </a:r>
                      <a:r>
                        <a:rPr sz="10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negative  (TN)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00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3" name="object 10">
            <a:extLst>
              <a:ext uri="{FF2B5EF4-FFF2-40B4-BE49-F238E27FC236}">
                <a16:creationId xmlns:a16="http://schemas.microsoft.com/office/drawing/2014/main" id="{B9868EAA-A28F-46B8-9709-31BFAFA433C1}"/>
              </a:ext>
            </a:extLst>
          </p:cNvPr>
          <p:cNvSpPr/>
          <p:nvPr/>
        </p:nvSpPr>
        <p:spPr>
          <a:xfrm>
            <a:off x="5492591" y="2946919"/>
            <a:ext cx="3275993" cy="7512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29194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441899-3B7E-478C-93A1-F92F1954A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5266928" cy="868362"/>
          </a:xfrm>
        </p:spPr>
        <p:txBody>
          <a:bodyPr/>
          <a:lstStyle/>
          <a:p>
            <a:r>
              <a:rPr lang="en-US" sz="3600" dirty="0"/>
              <a:t>K-Fold Cross-Validation</a:t>
            </a:r>
            <a:endParaRPr lang="en-SE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0ADF5A-70D5-4150-B858-A1C8AC5C15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95400"/>
            <a:ext cx="4114800" cy="5105400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Divide data into train data and test data</a:t>
            </a:r>
          </a:p>
          <a:p>
            <a:r>
              <a:rPr lang="en-US" dirty="0"/>
              <a:t>Since we cannot peek at the test data during training time, we use part of the train data for Cross-Validation:</a:t>
            </a:r>
          </a:p>
          <a:p>
            <a:r>
              <a:rPr lang="en-US" dirty="0"/>
              <a:t>e.g., Divide training data into K=5 parts (folds). Use each fold as validation data, and the other 4 folds as training data. Cycle through the choice of which fold used for validation  and average results.</a:t>
            </a:r>
            <a:endParaRPr lang="en-SE" dirty="0"/>
          </a:p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F7E45E-76FB-42D5-872D-082FFCF5E3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22</a:t>
            </a:fld>
            <a:endParaRPr lang="en-US" altLang="zh-CN"/>
          </a:p>
        </p:txBody>
      </p:sp>
      <p:pic>
        <p:nvPicPr>
          <p:cNvPr id="1026" name="Picture 2" descr="K-Fold Crossvalidation">
            <a:extLst>
              <a:ext uri="{FF2B5EF4-FFF2-40B4-BE49-F238E27FC236}">
                <a16:creationId xmlns:a16="http://schemas.microsoft.com/office/drawing/2014/main" id="{DC897D6F-67AF-4FA1-8298-AAF5318D03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3345" y="-83490"/>
            <a:ext cx="48291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0704E7D-20FC-4F85-9551-FD8E29E160AA}"/>
              </a:ext>
            </a:extLst>
          </p:cNvPr>
          <p:cNvSpPr txBox="1"/>
          <p:nvPr/>
        </p:nvSpPr>
        <p:spPr>
          <a:xfrm>
            <a:off x="1412776" y="6604084"/>
            <a:ext cx="6318448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E" sz="1050" dirty="0"/>
              <a:t>https://github.com/jeffheaton/t81_558_deep_learning/blob/master/t81_558_class_05_2_kfold.ipynb</a:t>
            </a:r>
          </a:p>
        </p:txBody>
      </p:sp>
      <p:sp>
        <p:nvSpPr>
          <p:cNvPr id="8" name="object 4">
            <a:extLst>
              <a:ext uri="{FF2B5EF4-FFF2-40B4-BE49-F238E27FC236}">
                <a16:creationId xmlns:a16="http://schemas.microsoft.com/office/drawing/2014/main" id="{BD92EEF5-80F5-4C96-8026-798C99815EAD}"/>
              </a:ext>
            </a:extLst>
          </p:cNvPr>
          <p:cNvSpPr/>
          <p:nvPr/>
        </p:nvSpPr>
        <p:spPr>
          <a:xfrm>
            <a:off x="0" y="5562600"/>
            <a:ext cx="4612521" cy="67242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99001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0AB7D-9C2F-4094-88BB-3C908682F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3CB395-DAF1-48C0-880A-601856AB74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CC8D08-D124-44E1-950A-125530F1A2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23</a:t>
            </a:fld>
            <a:endParaRPr lang="en-US" altLang="zh-CN"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485F14F9-B4CC-4D56-B744-045D0B33A419}"/>
              </a:ext>
            </a:extLst>
          </p:cNvPr>
          <p:cNvSpPr txBox="1"/>
          <p:nvPr/>
        </p:nvSpPr>
        <p:spPr>
          <a:xfrm>
            <a:off x="1259632" y="3097854"/>
            <a:ext cx="7077709" cy="7386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818130" marR="5080" indent="-2806065">
              <a:lnSpc>
                <a:spcPct val="100299"/>
              </a:lnSpc>
            </a:pPr>
            <a:r>
              <a:rPr sz="4800" spc="-25" dirty="0">
                <a:latin typeface="Arial"/>
                <a:cs typeface="Arial"/>
              </a:rPr>
              <a:t>Training </a:t>
            </a:r>
            <a:r>
              <a:rPr sz="4800" spc="-35" dirty="0">
                <a:latin typeface="Arial"/>
                <a:cs typeface="Arial"/>
              </a:rPr>
              <a:t>Neural </a:t>
            </a:r>
            <a:r>
              <a:rPr sz="4800" spc="45" dirty="0">
                <a:latin typeface="Arial"/>
                <a:cs typeface="Arial"/>
              </a:rPr>
              <a:t>Networks</a:t>
            </a:r>
            <a:endParaRPr sz="48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566152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C1849B-DC2E-42D3-9E17-A260F220E9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Gradient at One Neuron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F05534-5BDF-418C-9B2E-0B271645DE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EDB94D-3D18-4C6F-AD74-61790B17A3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24</a:t>
            </a:fld>
            <a:endParaRPr lang="en-US" altLang="zh-CN"/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455B29CB-8701-4402-B62E-97350DCA035B}"/>
              </a:ext>
            </a:extLst>
          </p:cNvPr>
          <p:cNvSpPr/>
          <p:nvPr/>
        </p:nvSpPr>
        <p:spPr>
          <a:xfrm>
            <a:off x="3052393" y="2011719"/>
            <a:ext cx="3495040" cy="3495040"/>
          </a:xfrm>
          <a:custGeom>
            <a:avLst/>
            <a:gdLst/>
            <a:ahLst/>
            <a:cxnLst/>
            <a:rect l="l" t="t" r="r" b="b"/>
            <a:pathLst>
              <a:path w="3495040" h="3495040">
                <a:moveTo>
                  <a:pt x="0" y="1747346"/>
                </a:moveTo>
                <a:lnTo>
                  <a:pt x="649" y="1699249"/>
                </a:lnTo>
                <a:lnTo>
                  <a:pt x="2585" y="1651474"/>
                </a:lnTo>
                <a:lnTo>
                  <a:pt x="5792" y="1604036"/>
                </a:lnTo>
                <a:lnTo>
                  <a:pt x="10253" y="1556953"/>
                </a:lnTo>
                <a:lnTo>
                  <a:pt x="15951" y="1510241"/>
                </a:lnTo>
                <a:lnTo>
                  <a:pt x="22870" y="1463917"/>
                </a:lnTo>
                <a:lnTo>
                  <a:pt x="30992" y="1417998"/>
                </a:lnTo>
                <a:lnTo>
                  <a:pt x="40302" y="1372499"/>
                </a:lnTo>
                <a:lnTo>
                  <a:pt x="50783" y="1327438"/>
                </a:lnTo>
                <a:lnTo>
                  <a:pt x="62417" y="1282832"/>
                </a:lnTo>
                <a:lnTo>
                  <a:pt x="75189" y="1238697"/>
                </a:lnTo>
                <a:lnTo>
                  <a:pt x="89081" y="1195049"/>
                </a:lnTo>
                <a:lnTo>
                  <a:pt x="104078" y="1151906"/>
                </a:lnTo>
                <a:lnTo>
                  <a:pt x="120162" y="1109284"/>
                </a:lnTo>
                <a:lnTo>
                  <a:pt x="137316" y="1067200"/>
                </a:lnTo>
                <a:lnTo>
                  <a:pt x="155525" y="1025670"/>
                </a:lnTo>
                <a:lnTo>
                  <a:pt x="174770" y="984711"/>
                </a:lnTo>
                <a:lnTo>
                  <a:pt x="195037" y="944340"/>
                </a:lnTo>
                <a:lnTo>
                  <a:pt x="216308" y="904573"/>
                </a:lnTo>
                <a:lnTo>
                  <a:pt x="238566" y="865427"/>
                </a:lnTo>
                <a:lnTo>
                  <a:pt x="261794" y="826918"/>
                </a:lnTo>
                <a:lnTo>
                  <a:pt x="285977" y="789064"/>
                </a:lnTo>
                <a:lnTo>
                  <a:pt x="311098" y="751881"/>
                </a:lnTo>
                <a:lnTo>
                  <a:pt x="337139" y="715386"/>
                </a:lnTo>
                <a:lnTo>
                  <a:pt x="364084" y="679595"/>
                </a:lnTo>
                <a:lnTo>
                  <a:pt x="391917" y="644524"/>
                </a:lnTo>
                <a:lnTo>
                  <a:pt x="420620" y="610192"/>
                </a:lnTo>
                <a:lnTo>
                  <a:pt x="450178" y="576613"/>
                </a:lnTo>
                <a:lnTo>
                  <a:pt x="480573" y="543805"/>
                </a:lnTo>
                <a:lnTo>
                  <a:pt x="511789" y="511785"/>
                </a:lnTo>
                <a:lnTo>
                  <a:pt x="543809" y="480569"/>
                </a:lnTo>
                <a:lnTo>
                  <a:pt x="576617" y="450174"/>
                </a:lnTo>
                <a:lnTo>
                  <a:pt x="610196" y="420617"/>
                </a:lnTo>
                <a:lnTo>
                  <a:pt x="644528" y="391914"/>
                </a:lnTo>
                <a:lnTo>
                  <a:pt x="679599" y="364081"/>
                </a:lnTo>
                <a:lnTo>
                  <a:pt x="715390" y="337136"/>
                </a:lnTo>
                <a:lnTo>
                  <a:pt x="751886" y="311095"/>
                </a:lnTo>
                <a:lnTo>
                  <a:pt x="789069" y="285975"/>
                </a:lnTo>
                <a:lnTo>
                  <a:pt x="826923" y="261792"/>
                </a:lnTo>
                <a:lnTo>
                  <a:pt x="865431" y="238563"/>
                </a:lnTo>
                <a:lnTo>
                  <a:pt x="904577" y="216306"/>
                </a:lnTo>
                <a:lnTo>
                  <a:pt x="944344" y="195035"/>
                </a:lnTo>
                <a:lnTo>
                  <a:pt x="984715" y="174769"/>
                </a:lnTo>
                <a:lnTo>
                  <a:pt x="1025674" y="155523"/>
                </a:lnTo>
                <a:lnTo>
                  <a:pt x="1067204" y="137315"/>
                </a:lnTo>
                <a:lnTo>
                  <a:pt x="1109288" y="120160"/>
                </a:lnTo>
                <a:lnTo>
                  <a:pt x="1151910" y="104077"/>
                </a:lnTo>
                <a:lnTo>
                  <a:pt x="1195053" y="89080"/>
                </a:lnTo>
                <a:lnTo>
                  <a:pt x="1238700" y="75188"/>
                </a:lnTo>
                <a:lnTo>
                  <a:pt x="1282835" y="62416"/>
                </a:lnTo>
                <a:lnTo>
                  <a:pt x="1327442" y="50782"/>
                </a:lnTo>
                <a:lnTo>
                  <a:pt x="1372502" y="40302"/>
                </a:lnTo>
                <a:lnTo>
                  <a:pt x="1418000" y="30992"/>
                </a:lnTo>
                <a:lnTo>
                  <a:pt x="1463920" y="22869"/>
                </a:lnTo>
                <a:lnTo>
                  <a:pt x="1510243" y="15951"/>
                </a:lnTo>
                <a:lnTo>
                  <a:pt x="1556955" y="10253"/>
                </a:lnTo>
                <a:lnTo>
                  <a:pt x="1604038" y="5792"/>
                </a:lnTo>
                <a:lnTo>
                  <a:pt x="1651475" y="2585"/>
                </a:lnTo>
                <a:lnTo>
                  <a:pt x="1699250" y="649"/>
                </a:lnTo>
                <a:lnTo>
                  <a:pt x="1747346" y="0"/>
                </a:lnTo>
                <a:lnTo>
                  <a:pt x="1796921" y="702"/>
                </a:lnTo>
                <a:lnTo>
                  <a:pt x="1846325" y="2803"/>
                </a:lnTo>
                <a:lnTo>
                  <a:pt x="1895530" y="6290"/>
                </a:lnTo>
                <a:lnTo>
                  <a:pt x="1944510" y="11153"/>
                </a:lnTo>
                <a:lnTo>
                  <a:pt x="1993237" y="17380"/>
                </a:lnTo>
                <a:lnTo>
                  <a:pt x="2041685" y="24961"/>
                </a:lnTo>
                <a:lnTo>
                  <a:pt x="2089828" y="33884"/>
                </a:lnTo>
                <a:lnTo>
                  <a:pt x="2137639" y="44139"/>
                </a:lnTo>
                <a:lnTo>
                  <a:pt x="2185091" y="55715"/>
                </a:lnTo>
                <a:lnTo>
                  <a:pt x="2232157" y="68599"/>
                </a:lnTo>
                <a:lnTo>
                  <a:pt x="2278810" y="82782"/>
                </a:lnTo>
                <a:lnTo>
                  <a:pt x="2325025" y="98252"/>
                </a:lnTo>
                <a:lnTo>
                  <a:pt x="2370773" y="114997"/>
                </a:lnTo>
                <a:lnTo>
                  <a:pt x="2416029" y="133008"/>
                </a:lnTo>
                <a:lnTo>
                  <a:pt x="2460765" y="152273"/>
                </a:lnTo>
                <a:lnTo>
                  <a:pt x="2504956" y="172781"/>
                </a:lnTo>
                <a:lnTo>
                  <a:pt x="2548573" y="194520"/>
                </a:lnTo>
                <a:lnTo>
                  <a:pt x="2591591" y="217480"/>
                </a:lnTo>
                <a:lnTo>
                  <a:pt x="2633983" y="241650"/>
                </a:lnTo>
                <a:lnTo>
                  <a:pt x="2675722" y="267018"/>
                </a:lnTo>
                <a:lnTo>
                  <a:pt x="2716781" y="293574"/>
                </a:lnTo>
                <a:lnTo>
                  <a:pt x="2757134" y="321307"/>
                </a:lnTo>
                <a:lnTo>
                  <a:pt x="2796753" y="350204"/>
                </a:lnTo>
                <a:lnTo>
                  <a:pt x="2835613" y="380256"/>
                </a:lnTo>
                <a:lnTo>
                  <a:pt x="2873686" y="411452"/>
                </a:lnTo>
                <a:lnTo>
                  <a:pt x="2910946" y="443779"/>
                </a:lnTo>
                <a:lnTo>
                  <a:pt x="2947366" y="477227"/>
                </a:lnTo>
                <a:lnTo>
                  <a:pt x="2982918" y="511786"/>
                </a:lnTo>
                <a:lnTo>
                  <a:pt x="3017475" y="547338"/>
                </a:lnTo>
                <a:lnTo>
                  <a:pt x="3050922" y="583757"/>
                </a:lnTo>
                <a:lnTo>
                  <a:pt x="3083248" y="621015"/>
                </a:lnTo>
                <a:lnTo>
                  <a:pt x="3114442" y="659087"/>
                </a:lnTo>
                <a:lnTo>
                  <a:pt x="3144493" y="697946"/>
                </a:lnTo>
                <a:lnTo>
                  <a:pt x="3173389" y="737565"/>
                </a:lnTo>
                <a:lnTo>
                  <a:pt x="3201121" y="777917"/>
                </a:lnTo>
                <a:lnTo>
                  <a:pt x="3227676" y="818975"/>
                </a:lnTo>
                <a:lnTo>
                  <a:pt x="3253044" y="860713"/>
                </a:lnTo>
                <a:lnTo>
                  <a:pt x="3277213" y="903104"/>
                </a:lnTo>
                <a:lnTo>
                  <a:pt x="3300172" y="946122"/>
                </a:lnTo>
                <a:lnTo>
                  <a:pt x="3321911" y="989739"/>
                </a:lnTo>
                <a:lnTo>
                  <a:pt x="3342419" y="1033929"/>
                </a:lnTo>
                <a:lnTo>
                  <a:pt x="3361683" y="1078665"/>
                </a:lnTo>
                <a:lnTo>
                  <a:pt x="3379694" y="1123920"/>
                </a:lnTo>
                <a:lnTo>
                  <a:pt x="3396440" y="1169668"/>
                </a:lnTo>
                <a:lnTo>
                  <a:pt x="3411910" y="1215882"/>
                </a:lnTo>
                <a:lnTo>
                  <a:pt x="3426092" y="1262535"/>
                </a:lnTo>
                <a:lnTo>
                  <a:pt x="3438977" y="1309601"/>
                </a:lnTo>
                <a:lnTo>
                  <a:pt x="3450552" y="1357052"/>
                </a:lnTo>
                <a:lnTo>
                  <a:pt x="3460807" y="1404863"/>
                </a:lnTo>
                <a:lnTo>
                  <a:pt x="3469731" y="1453006"/>
                </a:lnTo>
                <a:lnTo>
                  <a:pt x="3477312" y="1501454"/>
                </a:lnTo>
                <a:lnTo>
                  <a:pt x="3483539" y="1550182"/>
                </a:lnTo>
                <a:lnTo>
                  <a:pt x="3488402" y="1599161"/>
                </a:lnTo>
                <a:lnTo>
                  <a:pt x="3491889" y="1648366"/>
                </a:lnTo>
                <a:lnTo>
                  <a:pt x="3493990" y="1697770"/>
                </a:lnTo>
                <a:lnTo>
                  <a:pt x="3494692" y="1747346"/>
                </a:lnTo>
                <a:lnTo>
                  <a:pt x="3494043" y="1795442"/>
                </a:lnTo>
                <a:lnTo>
                  <a:pt x="3492107" y="1843217"/>
                </a:lnTo>
                <a:lnTo>
                  <a:pt x="3488900" y="1890654"/>
                </a:lnTo>
                <a:lnTo>
                  <a:pt x="3484439" y="1937737"/>
                </a:lnTo>
                <a:lnTo>
                  <a:pt x="3478741" y="1984448"/>
                </a:lnTo>
                <a:lnTo>
                  <a:pt x="3471822" y="2030772"/>
                </a:lnTo>
                <a:lnTo>
                  <a:pt x="3463700" y="2076692"/>
                </a:lnTo>
                <a:lnTo>
                  <a:pt x="3454390" y="2122190"/>
                </a:lnTo>
                <a:lnTo>
                  <a:pt x="3443909" y="2167250"/>
                </a:lnTo>
                <a:lnTo>
                  <a:pt x="3432275" y="2211857"/>
                </a:lnTo>
                <a:lnTo>
                  <a:pt x="3419503" y="2255992"/>
                </a:lnTo>
                <a:lnTo>
                  <a:pt x="3405611" y="2299639"/>
                </a:lnTo>
                <a:lnTo>
                  <a:pt x="3390614" y="2342782"/>
                </a:lnTo>
                <a:lnTo>
                  <a:pt x="3374530" y="2385404"/>
                </a:lnTo>
                <a:lnTo>
                  <a:pt x="3357376" y="2427488"/>
                </a:lnTo>
                <a:lnTo>
                  <a:pt x="3339167" y="2469018"/>
                </a:lnTo>
                <a:lnTo>
                  <a:pt x="3319922" y="2509977"/>
                </a:lnTo>
                <a:lnTo>
                  <a:pt x="3299655" y="2550348"/>
                </a:lnTo>
                <a:lnTo>
                  <a:pt x="3278384" y="2590115"/>
                </a:lnTo>
                <a:lnTo>
                  <a:pt x="3256126" y="2629261"/>
                </a:lnTo>
                <a:lnTo>
                  <a:pt x="3232897" y="2667769"/>
                </a:lnTo>
                <a:lnTo>
                  <a:pt x="3208715" y="2705623"/>
                </a:lnTo>
                <a:lnTo>
                  <a:pt x="3183594" y="2742806"/>
                </a:lnTo>
                <a:lnTo>
                  <a:pt x="3157553" y="2779302"/>
                </a:lnTo>
                <a:lnTo>
                  <a:pt x="3130608" y="2815093"/>
                </a:lnTo>
                <a:lnTo>
                  <a:pt x="3102775" y="2850164"/>
                </a:lnTo>
                <a:lnTo>
                  <a:pt x="3074072" y="2884496"/>
                </a:lnTo>
                <a:lnTo>
                  <a:pt x="3044514" y="2918075"/>
                </a:lnTo>
                <a:lnTo>
                  <a:pt x="3014119" y="2950883"/>
                </a:lnTo>
                <a:lnTo>
                  <a:pt x="2982903" y="2982903"/>
                </a:lnTo>
                <a:lnTo>
                  <a:pt x="2950883" y="3014119"/>
                </a:lnTo>
                <a:lnTo>
                  <a:pt x="2918075" y="3044514"/>
                </a:lnTo>
                <a:lnTo>
                  <a:pt x="2884496" y="3074072"/>
                </a:lnTo>
                <a:lnTo>
                  <a:pt x="2850164" y="3102775"/>
                </a:lnTo>
                <a:lnTo>
                  <a:pt x="2815093" y="3130608"/>
                </a:lnTo>
                <a:lnTo>
                  <a:pt x="2779302" y="3157553"/>
                </a:lnTo>
                <a:lnTo>
                  <a:pt x="2742806" y="3183594"/>
                </a:lnTo>
                <a:lnTo>
                  <a:pt x="2705623" y="3208715"/>
                </a:lnTo>
                <a:lnTo>
                  <a:pt x="2667769" y="3232897"/>
                </a:lnTo>
                <a:lnTo>
                  <a:pt x="2629261" y="3256126"/>
                </a:lnTo>
                <a:lnTo>
                  <a:pt x="2590115" y="3278384"/>
                </a:lnTo>
                <a:lnTo>
                  <a:pt x="2550348" y="3299655"/>
                </a:lnTo>
                <a:lnTo>
                  <a:pt x="2509977" y="3319922"/>
                </a:lnTo>
                <a:lnTo>
                  <a:pt x="2469018" y="3339167"/>
                </a:lnTo>
                <a:lnTo>
                  <a:pt x="2427488" y="3357376"/>
                </a:lnTo>
                <a:lnTo>
                  <a:pt x="2385404" y="3374530"/>
                </a:lnTo>
                <a:lnTo>
                  <a:pt x="2342782" y="3390614"/>
                </a:lnTo>
                <a:lnTo>
                  <a:pt x="2299639" y="3405611"/>
                </a:lnTo>
                <a:lnTo>
                  <a:pt x="2255992" y="3419503"/>
                </a:lnTo>
                <a:lnTo>
                  <a:pt x="2211857" y="3432275"/>
                </a:lnTo>
                <a:lnTo>
                  <a:pt x="2167250" y="3443909"/>
                </a:lnTo>
                <a:lnTo>
                  <a:pt x="2122190" y="3454390"/>
                </a:lnTo>
                <a:lnTo>
                  <a:pt x="2076692" y="3463700"/>
                </a:lnTo>
                <a:lnTo>
                  <a:pt x="2030772" y="3471822"/>
                </a:lnTo>
                <a:lnTo>
                  <a:pt x="1984448" y="3478741"/>
                </a:lnTo>
                <a:lnTo>
                  <a:pt x="1937737" y="3484439"/>
                </a:lnTo>
                <a:lnTo>
                  <a:pt x="1890654" y="3488900"/>
                </a:lnTo>
                <a:lnTo>
                  <a:pt x="1843217" y="3492107"/>
                </a:lnTo>
                <a:lnTo>
                  <a:pt x="1795442" y="3494043"/>
                </a:lnTo>
                <a:lnTo>
                  <a:pt x="1747346" y="3494692"/>
                </a:lnTo>
                <a:lnTo>
                  <a:pt x="1699250" y="3494043"/>
                </a:lnTo>
                <a:lnTo>
                  <a:pt x="1651475" y="3492107"/>
                </a:lnTo>
                <a:lnTo>
                  <a:pt x="1604038" y="3488900"/>
                </a:lnTo>
                <a:lnTo>
                  <a:pt x="1556955" y="3484439"/>
                </a:lnTo>
                <a:lnTo>
                  <a:pt x="1510243" y="3478741"/>
                </a:lnTo>
                <a:lnTo>
                  <a:pt x="1463920" y="3471822"/>
                </a:lnTo>
                <a:lnTo>
                  <a:pt x="1418000" y="3463700"/>
                </a:lnTo>
                <a:lnTo>
                  <a:pt x="1372502" y="3454390"/>
                </a:lnTo>
                <a:lnTo>
                  <a:pt x="1327442" y="3443909"/>
                </a:lnTo>
                <a:lnTo>
                  <a:pt x="1282835" y="3432275"/>
                </a:lnTo>
                <a:lnTo>
                  <a:pt x="1238700" y="3419503"/>
                </a:lnTo>
                <a:lnTo>
                  <a:pt x="1195053" y="3405611"/>
                </a:lnTo>
                <a:lnTo>
                  <a:pt x="1151910" y="3390614"/>
                </a:lnTo>
                <a:lnTo>
                  <a:pt x="1109288" y="3374530"/>
                </a:lnTo>
                <a:lnTo>
                  <a:pt x="1067204" y="3357376"/>
                </a:lnTo>
                <a:lnTo>
                  <a:pt x="1025674" y="3339167"/>
                </a:lnTo>
                <a:lnTo>
                  <a:pt x="984715" y="3319922"/>
                </a:lnTo>
                <a:lnTo>
                  <a:pt x="944344" y="3299655"/>
                </a:lnTo>
                <a:lnTo>
                  <a:pt x="904577" y="3278384"/>
                </a:lnTo>
                <a:lnTo>
                  <a:pt x="865431" y="3256126"/>
                </a:lnTo>
                <a:lnTo>
                  <a:pt x="826923" y="3232897"/>
                </a:lnTo>
                <a:lnTo>
                  <a:pt x="789069" y="3208715"/>
                </a:lnTo>
                <a:lnTo>
                  <a:pt x="751886" y="3183594"/>
                </a:lnTo>
                <a:lnTo>
                  <a:pt x="715390" y="3157553"/>
                </a:lnTo>
                <a:lnTo>
                  <a:pt x="679599" y="3130608"/>
                </a:lnTo>
                <a:lnTo>
                  <a:pt x="644528" y="3102775"/>
                </a:lnTo>
                <a:lnTo>
                  <a:pt x="610196" y="3074072"/>
                </a:lnTo>
                <a:lnTo>
                  <a:pt x="576617" y="3044514"/>
                </a:lnTo>
                <a:lnTo>
                  <a:pt x="543809" y="3014119"/>
                </a:lnTo>
                <a:lnTo>
                  <a:pt x="511789" y="2982903"/>
                </a:lnTo>
                <a:lnTo>
                  <a:pt x="480573" y="2950883"/>
                </a:lnTo>
                <a:lnTo>
                  <a:pt x="450178" y="2918075"/>
                </a:lnTo>
                <a:lnTo>
                  <a:pt x="420620" y="2884496"/>
                </a:lnTo>
                <a:lnTo>
                  <a:pt x="391917" y="2850164"/>
                </a:lnTo>
                <a:lnTo>
                  <a:pt x="364084" y="2815093"/>
                </a:lnTo>
                <a:lnTo>
                  <a:pt x="337139" y="2779302"/>
                </a:lnTo>
                <a:lnTo>
                  <a:pt x="311098" y="2742806"/>
                </a:lnTo>
                <a:lnTo>
                  <a:pt x="285977" y="2705623"/>
                </a:lnTo>
                <a:lnTo>
                  <a:pt x="261794" y="2667769"/>
                </a:lnTo>
                <a:lnTo>
                  <a:pt x="238566" y="2629261"/>
                </a:lnTo>
                <a:lnTo>
                  <a:pt x="216308" y="2590115"/>
                </a:lnTo>
                <a:lnTo>
                  <a:pt x="195037" y="2550348"/>
                </a:lnTo>
                <a:lnTo>
                  <a:pt x="174770" y="2509977"/>
                </a:lnTo>
                <a:lnTo>
                  <a:pt x="155525" y="2469018"/>
                </a:lnTo>
                <a:lnTo>
                  <a:pt x="137316" y="2427488"/>
                </a:lnTo>
                <a:lnTo>
                  <a:pt x="120162" y="2385404"/>
                </a:lnTo>
                <a:lnTo>
                  <a:pt x="104078" y="2342782"/>
                </a:lnTo>
                <a:lnTo>
                  <a:pt x="89081" y="2299639"/>
                </a:lnTo>
                <a:lnTo>
                  <a:pt x="75189" y="2255992"/>
                </a:lnTo>
                <a:lnTo>
                  <a:pt x="62417" y="2211857"/>
                </a:lnTo>
                <a:lnTo>
                  <a:pt x="50783" y="2167250"/>
                </a:lnTo>
                <a:lnTo>
                  <a:pt x="40302" y="2122190"/>
                </a:lnTo>
                <a:lnTo>
                  <a:pt x="30992" y="2076692"/>
                </a:lnTo>
                <a:lnTo>
                  <a:pt x="22870" y="2030772"/>
                </a:lnTo>
                <a:lnTo>
                  <a:pt x="15951" y="1984448"/>
                </a:lnTo>
                <a:lnTo>
                  <a:pt x="10253" y="1937737"/>
                </a:lnTo>
                <a:lnTo>
                  <a:pt x="5792" y="1890654"/>
                </a:lnTo>
                <a:lnTo>
                  <a:pt x="2585" y="1843217"/>
                </a:lnTo>
                <a:lnTo>
                  <a:pt x="649" y="1795442"/>
                </a:lnTo>
                <a:lnTo>
                  <a:pt x="0" y="1747346"/>
                </a:lnTo>
                <a:close/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5">
            <a:extLst>
              <a:ext uri="{FF2B5EF4-FFF2-40B4-BE49-F238E27FC236}">
                <a16:creationId xmlns:a16="http://schemas.microsoft.com/office/drawing/2014/main" id="{A935230E-C172-4C30-BD3C-B71E462AF6F3}"/>
              </a:ext>
            </a:extLst>
          </p:cNvPr>
          <p:cNvSpPr/>
          <p:nvPr/>
        </p:nvSpPr>
        <p:spPr>
          <a:xfrm>
            <a:off x="778373" y="4529714"/>
            <a:ext cx="2301875" cy="777875"/>
          </a:xfrm>
          <a:custGeom>
            <a:avLst/>
            <a:gdLst/>
            <a:ahLst/>
            <a:cxnLst/>
            <a:rect l="l" t="t" r="r" b="b"/>
            <a:pathLst>
              <a:path w="2301875" h="777875">
                <a:moveTo>
                  <a:pt x="0" y="777323"/>
                </a:moveTo>
                <a:lnTo>
                  <a:pt x="2301595" y="0"/>
                </a:lnTo>
              </a:path>
            </a:pathLst>
          </a:custGeom>
          <a:ln w="19049">
            <a:solidFill>
              <a:srgbClr val="3875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6">
            <a:extLst>
              <a:ext uri="{FF2B5EF4-FFF2-40B4-BE49-F238E27FC236}">
                <a16:creationId xmlns:a16="http://schemas.microsoft.com/office/drawing/2014/main" id="{10E67D4D-2A58-4CF3-8E15-2B4C56660901}"/>
              </a:ext>
            </a:extLst>
          </p:cNvPr>
          <p:cNvSpPr/>
          <p:nvPr/>
        </p:nvSpPr>
        <p:spPr>
          <a:xfrm>
            <a:off x="3069919" y="4499888"/>
            <a:ext cx="92075" cy="59690"/>
          </a:xfrm>
          <a:custGeom>
            <a:avLst/>
            <a:gdLst/>
            <a:ahLst/>
            <a:cxnLst/>
            <a:rect l="l" t="t" r="r" b="b"/>
            <a:pathLst>
              <a:path w="92075" h="59689">
                <a:moveTo>
                  <a:pt x="20124" y="59624"/>
                </a:moveTo>
                <a:lnTo>
                  <a:pt x="91974" y="2149"/>
                </a:lnTo>
                <a:lnTo>
                  <a:pt x="0" y="0"/>
                </a:lnTo>
                <a:lnTo>
                  <a:pt x="20124" y="59624"/>
                </a:lnTo>
                <a:close/>
              </a:path>
            </a:pathLst>
          </a:custGeom>
          <a:ln w="19049">
            <a:solidFill>
              <a:srgbClr val="3875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7">
            <a:extLst>
              <a:ext uri="{FF2B5EF4-FFF2-40B4-BE49-F238E27FC236}">
                <a16:creationId xmlns:a16="http://schemas.microsoft.com/office/drawing/2014/main" id="{6F33C3AB-E428-47CC-B919-31BB2C089114}"/>
              </a:ext>
            </a:extLst>
          </p:cNvPr>
          <p:cNvSpPr/>
          <p:nvPr/>
        </p:nvSpPr>
        <p:spPr>
          <a:xfrm>
            <a:off x="1065623" y="1987744"/>
            <a:ext cx="2089150" cy="889000"/>
          </a:xfrm>
          <a:custGeom>
            <a:avLst/>
            <a:gdLst/>
            <a:ahLst/>
            <a:cxnLst/>
            <a:rect l="l" t="t" r="r" b="b"/>
            <a:pathLst>
              <a:path w="2089150" h="889000">
                <a:moveTo>
                  <a:pt x="0" y="0"/>
                </a:moveTo>
                <a:lnTo>
                  <a:pt x="2089020" y="888848"/>
                </a:lnTo>
              </a:path>
            </a:pathLst>
          </a:custGeom>
          <a:ln w="19049">
            <a:solidFill>
              <a:srgbClr val="3875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8">
            <a:extLst>
              <a:ext uri="{FF2B5EF4-FFF2-40B4-BE49-F238E27FC236}">
                <a16:creationId xmlns:a16="http://schemas.microsoft.com/office/drawing/2014/main" id="{F623F607-7648-418C-92C4-3431A06BB9CF}"/>
              </a:ext>
            </a:extLst>
          </p:cNvPr>
          <p:cNvSpPr/>
          <p:nvPr/>
        </p:nvSpPr>
        <p:spPr>
          <a:xfrm>
            <a:off x="3142318" y="2847637"/>
            <a:ext cx="92075" cy="62865"/>
          </a:xfrm>
          <a:custGeom>
            <a:avLst/>
            <a:gdLst/>
            <a:ahLst/>
            <a:cxnLst/>
            <a:rect l="l" t="t" r="r" b="b"/>
            <a:pathLst>
              <a:path w="92075" h="62865">
                <a:moveTo>
                  <a:pt x="0" y="57907"/>
                </a:moveTo>
                <a:lnTo>
                  <a:pt x="91874" y="62802"/>
                </a:lnTo>
                <a:lnTo>
                  <a:pt x="24649" y="0"/>
                </a:lnTo>
                <a:lnTo>
                  <a:pt x="0" y="57907"/>
                </a:lnTo>
                <a:close/>
              </a:path>
            </a:pathLst>
          </a:custGeom>
          <a:ln w="19049">
            <a:solidFill>
              <a:srgbClr val="3875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9">
            <a:extLst>
              <a:ext uri="{FF2B5EF4-FFF2-40B4-BE49-F238E27FC236}">
                <a16:creationId xmlns:a16="http://schemas.microsoft.com/office/drawing/2014/main" id="{6D2872ED-1B8C-40E7-910E-6B59E7C56CAE}"/>
              </a:ext>
            </a:extLst>
          </p:cNvPr>
          <p:cNvSpPr/>
          <p:nvPr/>
        </p:nvSpPr>
        <p:spPr>
          <a:xfrm>
            <a:off x="6547086" y="3759065"/>
            <a:ext cx="2160270" cy="0"/>
          </a:xfrm>
          <a:custGeom>
            <a:avLst/>
            <a:gdLst/>
            <a:ahLst/>
            <a:cxnLst/>
            <a:rect l="l" t="t" r="r" b="b"/>
            <a:pathLst>
              <a:path w="2160270">
                <a:moveTo>
                  <a:pt x="0" y="0"/>
                </a:moveTo>
                <a:lnTo>
                  <a:pt x="2159995" y="0"/>
                </a:lnTo>
              </a:path>
            </a:pathLst>
          </a:custGeom>
          <a:ln w="19049">
            <a:solidFill>
              <a:srgbClr val="3875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0">
            <a:extLst>
              <a:ext uri="{FF2B5EF4-FFF2-40B4-BE49-F238E27FC236}">
                <a16:creationId xmlns:a16="http://schemas.microsoft.com/office/drawing/2014/main" id="{4747FA30-A0ED-4C7B-A92A-F38ECACCCD8E}"/>
              </a:ext>
            </a:extLst>
          </p:cNvPr>
          <p:cNvSpPr/>
          <p:nvPr/>
        </p:nvSpPr>
        <p:spPr>
          <a:xfrm>
            <a:off x="8707082" y="3727600"/>
            <a:ext cx="86995" cy="63500"/>
          </a:xfrm>
          <a:custGeom>
            <a:avLst/>
            <a:gdLst/>
            <a:ahLst/>
            <a:cxnLst/>
            <a:rect l="l" t="t" r="r" b="b"/>
            <a:pathLst>
              <a:path w="86995" h="63500">
                <a:moveTo>
                  <a:pt x="0" y="62929"/>
                </a:moveTo>
                <a:lnTo>
                  <a:pt x="86449" y="31464"/>
                </a:lnTo>
                <a:lnTo>
                  <a:pt x="0" y="0"/>
                </a:lnTo>
                <a:lnTo>
                  <a:pt x="0" y="62929"/>
                </a:lnTo>
                <a:close/>
              </a:path>
            </a:pathLst>
          </a:custGeom>
          <a:ln w="19049">
            <a:solidFill>
              <a:srgbClr val="3875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1">
            <a:extLst>
              <a:ext uri="{FF2B5EF4-FFF2-40B4-BE49-F238E27FC236}">
                <a16:creationId xmlns:a16="http://schemas.microsoft.com/office/drawing/2014/main" id="{9932DC27-7F1A-46B0-9174-1862DF724F4D}"/>
              </a:ext>
            </a:extLst>
          </p:cNvPr>
          <p:cNvSpPr/>
          <p:nvPr/>
        </p:nvSpPr>
        <p:spPr>
          <a:xfrm>
            <a:off x="1456709" y="1750069"/>
            <a:ext cx="352424" cy="3047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2">
            <a:extLst>
              <a:ext uri="{FF2B5EF4-FFF2-40B4-BE49-F238E27FC236}">
                <a16:creationId xmlns:a16="http://schemas.microsoft.com/office/drawing/2014/main" id="{FE924E1D-010B-4194-A82D-6D56EF3C128A}"/>
              </a:ext>
            </a:extLst>
          </p:cNvPr>
          <p:cNvSpPr/>
          <p:nvPr/>
        </p:nvSpPr>
        <p:spPr>
          <a:xfrm>
            <a:off x="1447184" y="1740544"/>
            <a:ext cx="371475" cy="323850"/>
          </a:xfrm>
          <a:custGeom>
            <a:avLst/>
            <a:gdLst/>
            <a:ahLst/>
            <a:cxnLst/>
            <a:rect l="l" t="t" r="r" b="b"/>
            <a:pathLst>
              <a:path w="371475" h="323850">
                <a:moveTo>
                  <a:pt x="0" y="0"/>
                </a:moveTo>
                <a:lnTo>
                  <a:pt x="371474" y="0"/>
                </a:lnTo>
                <a:lnTo>
                  <a:pt x="371474" y="323849"/>
                </a:lnTo>
                <a:lnTo>
                  <a:pt x="0" y="32384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3875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3">
            <a:extLst>
              <a:ext uri="{FF2B5EF4-FFF2-40B4-BE49-F238E27FC236}">
                <a16:creationId xmlns:a16="http://schemas.microsoft.com/office/drawing/2014/main" id="{CF9DA376-0DC5-4B47-951F-C940D6CD4D3E}"/>
              </a:ext>
            </a:extLst>
          </p:cNvPr>
          <p:cNvSpPr/>
          <p:nvPr/>
        </p:nvSpPr>
        <p:spPr>
          <a:xfrm>
            <a:off x="1376559" y="4577988"/>
            <a:ext cx="295274" cy="3619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4">
            <a:extLst>
              <a:ext uri="{FF2B5EF4-FFF2-40B4-BE49-F238E27FC236}">
                <a16:creationId xmlns:a16="http://schemas.microsoft.com/office/drawing/2014/main" id="{281CC7F6-CD1D-4B32-B072-6B353998E0D7}"/>
              </a:ext>
            </a:extLst>
          </p:cNvPr>
          <p:cNvSpPr/>
          <p:nvPr/>
        </p:nvSpPr>
        <p:spPr>
          <a:xfrm>
            <a:off x="1367034" y="4568463"/>
            <a:ext cx="314325" cy="381000"/>
          </a:xfrm>
          <a:custGeom>
            <a:avLst/>
            <a:gdLst/>
            <a:ahLst/>
            <a:cxnLst/>
            <a:rect l="l" t="t" r="r" b="b"/>
            <a:pathLst>
              <a:path w="314325" h="381000">
                <a:moveTo>
                  <a:pt x="0" y="0"/>
                </a:moveTo>
                <a:lnTo>
                  <a:pt x="314324" y="0"/>
                </a:lnTo>
                <a:lnTo>
                  <a:pt x="314324" y="380999"/>
                </a:lnTo>
                <a:lnTo>
                  <a:pt x="0" y="3809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3875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5">
            <a:extLst>
              <a:ext uri="{FF2B5EF4-FFF2-40B4-BE49-F238E27FC236}">
                <a16:creationId xmlns:a16="http://schemas.microsoft.com/office/drawing/2014/main" id="{FAFCF121-C602-4C70-9B84-0E79AD99A6B6}"/>
              </a:ext>
            </a:extLst>
          </p:cNvPr>
          <p:cNvSpPr/>
          <p:nvPr/>
        </p:nvSpPr>
        <p:spPr>
          <a:xfrm>
            <a:off x="7322110" y="3275666"/>
            <a:ext cx="352424" cy="304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6">
            <a:extLst>
              <a:ext uri="{FF2B5EF4-FFF2-40B4-BE49-F238E27FC236}">
                <a16:creationId xmlns:a16="http://schemas.microsoft.com/office/drawing/2014/main" id="{F9DCB359-5498-4CD7-B3A4-2F08610420A3}"/>
              </a:ext>
            </a:extLst>
          </p:cNvPr>
          <p:cNvSpPr/>
          <p:nvPr/>
        </p:nvSpPr>
        <p:spPr>
          <a:xfrm>
            <a:off x="7312585" y="3266141"/>
            <a:ext cx="371475" cy="323850"/>
          </a:xfrm>
          <a:custGeom>
            <a:avLst/>
            <a:gdLst/>
            <a:ahLst/>
            <a:cxnLst/>
            <a:rect l="l" t="t" r="r" b="b"/>
            <a:pathLst>
              <a:path w="371475" h="323850">
                <a:moveTo>
                  <a:pt x="0" y="0"/>
                </a:moveTo>
                <a:lnTo>
                  <a:pt x="371474" y="0"/>
                </a:lnTo>
                <a:lnTo>
                  <a:pt x="371474" y="323849"/>
                </a:lnTo>
                <a:lnTo>
                  <a:pt x="0" y="32384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3875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17">
            <a:extLst>
              <a:ext uri="{FF2B5EF4-FFF2-40B4-BE49-F238E27FC236}">
                <a16:creationId xmlns:a16="http://schemas.microsoft.com/office/drawing/2014/main" id="{4EBADC45-2188-4DD2-BB55-F332EAF47064}"/>
              </a:ext>
            </a:extLst>
          </p:cNvPr>
          <p:cNvSpPr/>
          <p:nvPr/>
        </p:nvSpPr>
        <p:spPr>
          <a:xfrm>
            <a:off x="6661586" y="3950590"/>
            <a:ext cx="2112010" cy="0"/>
          </a:xfrm>
          <a:custGeom>
            <a:avLst/>
            <a:gdLst/>
            <a:ahLst/>
            <a:cxnLst/>
            <a:rect l="l" t="t" r="r" b="b"/>
            <a:pathLst>
              <a:path w="2112009">
                <a:moveTo>
                  <a:pt x="2111695" y="0"/>
                </a:moveTo>
                <a:lnTo>
                  <a:pt x="0" y="0"/>
                </a:lnTo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18">
            <a:extLst>
              <a:ext uri="{FF2B5EF4-FFF2-40B4-BE49-F238E27FC236}">
                <a16:creationId xmlns:a16="http://schemas.microsoft.com/office/drawing/2014/main" id="{30AC0112-8FF6-47AE-8727-45D30601F98B}"/>
              </a:ext>
            </a:extLst>
          </p:cNvPr>
          <p:cNvSpPr/>
          <p:nvPr/>
        </p:nvSpPr>
        <p:spPr>
          <a:xfrm>
            <a:off x="6575137" y="3919125"/>
            <a:ext cx="86995" cy="63500"/>
          </a:xfrm>
          <a:custGeom>
            <a:avLst/>
            <a:gdLst/>
            <a:ahLst/>
            <a:cxnLst/>
            <a:rect l="l" t="t" r="r" b="b"/>
            <a:pathLst>
              <a:path w="86995" h="63500">
                <a:moveTo>
                  <a:pt x="86449" y="0"/>
                </a:moveTo>
                <a:lnTo>
                  <a:pt x="0" y="31464"/>
                </a:lnTo>
                <a:lnTo>
                  <a:pt x="86449" y="62929"/>
                </a:lnTo>
                <a:lnTo>
                  <a:pt x="86449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19">
            <a:extLst>
              <a:ext uri="{FF2B5EF4-FFF2-40B4-BE49-F238E27FC236}">
                <a16:creationId xmlns:a16="http://schemas.microsoft.com/office/drawing/2014/main" id="{BE046D07-BD67-411A-A765-4355A650FFEB}"/>
              </a:ext>
            </a:extLst>
          </p:cNvPr>
          <p:cNvSpPr txBox="1">
            <a:spLocks/>
          </p:cNvSpPr>
          <p:nvPr/>
        </p:nvSpPr>
        <p:spPr bwMode="auto">
          <a:xfrm>
            <a:off x="2271466" y="1516970"/>
            <a:ext cx="1824989" cy="4660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marL="12700"/>
            <a:r>
              <a:rPr lang="en-US" sz="3000" kern="0" spc="-5">
                <a:solidFill>
                  <a:srgbClr val="38751C"/>
                </a:solidFill>
              </a:rPr>
              <a:t>activations</a:t>
            </a:r>
            <a:endParaRPr lang="en-US" sz="3000" kern="0"/>
          </a:p>
        </p:txBody>
      </p:sp>
      <p:sp>
        <p:nvSpPr>
          <p:cNvPr id="23" name="object 20">
            <a:extLst>
              <a:ext uri="{FF2B5EF4-FFF2-40B4-BE49-F238E27FC236}">
                <a16:creationId xmlns:a16="http://schemas.microsoft.com/office/drawing/2014/main" id="{AAC042D4-5C81-4461-A67D-38AB8E0EE191}"/>
              </a:ext>
            </a:extLst>
          </p:cNvPr>
          <p:cNvSpPr/>
          <p:nvPr/>
        </p:nvSpPr>
        <p:spPr>
          <a:xfrm>
            <a:off x="7241160" y="4072164"/>
            <a:ext cx="514348" cy="67627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1">
            <a:extLst>
              <a:ext uri="{FF2B5EF4-FFF2-40B4-BE49-F238E27FC236}">
                <a16:creationId xmlns:a16="http://schemas.microsoft.com/office/drawing/2014/main" id="{BC3AB3A2-1DE6-49B9-B7B0-EB9632AE3069}"/>
              </a:ext>
            </a:extLst>
          </p:cNvPr>
          <p:cNvSpPr/>
          <p:nvPr/>
        </p:nvSpPr>
        <p:spPr>
          <a:xfrm>
            <a:off x="7231660" y="4062639"/>
            <a:ext cx="533400" cy="695325"/>
          </a:xfrm>
          <a:custGeom>
            <a:avLst/>
            <a:gdLst/>
            <a:ahLst/>
            <a:cxnLst/>
            <a:rect l="l" t="t" r="r" b="b"/>
            <a:pathLst>
              <a:path w="533400" h="695325">
                <a:moveTo>
                  <a:pt x="0" y="0"/>
                </a:moveTo>
                <a:lnTo>
                  <a:pt x="533373" y="0"/>
                </a:lnTo>
                <a:lnTo>
                  <a:pt x="533373" y="695323"/>
                </a:lnTo>
                <a:lnTo>
                  <a:pt x="0" y="695323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2">
            <a:extLst>
              <a:ext uri="{FF2B5EF4-FFF2-40B4-BE49-F238E27FC236}">
                <a16:creationId xmlns:a16="http://schemas.microsoft.com/office/drawing/2014/main" id="{5CDD8EC0-28C4-47A1-9C11-9EAB1254B60C}"/>
              </a:ext>
            </a:extLst>
          </p:cNvPr>
          <p:cNvSpPr/>
          <p:nvPr/>
        </p:nvSpPr>
        <p:spPr>
          <a:xfrm>
            <a:off x="3474943" y="2807404"/>
            <a:ext cx="485773" cy="63817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3">
            <a:extLst>
              <a:ext uri="{FF2B5EF4-FFF2-40B4-BE49-F238E27FC236}">
                <a16:creationId xmlns:a16="http://schemas.microsoft.com/office/drawing/2014/main" id="{FE1420AB-6895-483E-9863-3C4ED8C08427}"/>
              </a:ext>
            </a:extLst>
          </p:cNvPr>
          <p:cNvSpPr/>
          <p:nvPr/>
        </p:nvSpPr>
        <p:spPr>
          <a:xfrm>
            <a:off x="3465443" y="2797879"/>
            <a:ext cx="504825" cy="657225"/>
          </a:xfrm>
          <a:custGeom>
            <a:avLst/>
            <a:gdLst/>
            <a:ahLst/>
            <a:cxnLst/>
            <a:rect l="l" t="t" r="r" b="b"/>
            <a:pathLst>
              <a:path w="504825" h="657225">
                <a:moveTo>
                  <a:pt x="0" y="0"/>
                </a:moveTo>
                <a:lnTo>
                  <a:pt x="504823" y="0"/>
                </a:lnTo>
                <a:lnTo>
                  <a:pt x="504823" y="657223"/>
                </a:lnTo>
                <a:lnTo>
                  <a:pt x="0" y="657223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4">
            <a:extLst>
              <a:ext uri="{FF2B5EF4-FFF2-40B4-BE49-F238E27FC236}">
                <a16:creationId xmlns:a16="http://schemas.microsoft.com/office/drawing/2014/main" id="{C61AFA89-5F3D-4EB7-BDE1-AD65EAA475A3}"/>
              </a:ext>
            </a:extLst>
          </p:cNvPr>
          <p:cNvSpPr/>
          <p:nvPr/>
        </p:nvSpPr>
        <p:spPr>
          <a:xfrm>
            <a:off x="3474943" y="4010014"/>
            <a:ext cx="409574" cy="70484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5">
            <a:extLst>
              <a:ext uri="{FF2B5EF4-FFF2-40B4-BE49-F238E27FC236}">
                <a16:creationId xmlns:a16="http://schemas.microsoft.com/office/drawing/2014/main" id="{9A1FF92E-4668-47CE-9028-C6A669D73EB0}"/>
              </a:ext>
            </a:extLst>
          </p:cNvPr>
          <p:cNvSpPr/>
          <p:nvPr/>
        </p:nvSpPr>
        <p:spPr>
          <a:xfrm>
            <a:off x="3465443" y="4000477"/>
            <a:ext cx="428625" cy="723900"/>
          </a:xfrm>
          <a:custGeom>
            <a:avLst/>
            <a:gdLst/>
            <a:ahLst/>
            <a:cxnLst/>
            <a:rect l="l" t="t" r="r" b="b"/>
            <a:pathLst>
              <a:path w="428625" h="723900">
                <a:moveTo>
                  <a:pt x="0" y="0"/>
                </a:moveTo>
                <a:lnTo>
                  <a:pt x="428599" y="0"/>
                </a:lnTo>
                <a:lnTo>
                  <a:pt x="428599" y="723886"/>
                </a:lnTo>
                <a:lnTo>
                  <a:pt x="0" y="723886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6">
            <a:extLst>
              <a:ext uri="{FF2B5EF4-FFF2-40B4-BE49-F238E27FC236}">
                <a16:creationId xmlns:a16="http://schemas.microsoft.com/office/drawing/2014/main" id="{4F1A4C05-59C9-42DA-88C5-875A44928764}"/>
              </a:ext>
            </a:extLst>
          </p:cNvPr>
          <p:cNvSpPr txBox="1">
            <a:spLocks/>
          </p:cNvSpPr>
          <p:nvPr/>
        </p:nvSpPr>
        <p:spPr bwMode="auto">
          <a:xfrm>
            <a:off x="841998" y="2487223"/>
            <a:ext cx="7612402" cy="31108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3252470" marR="2814955" algn="ctr"/>
            <a:r>
              <a:rPr lang="en-US" sz="1800" kern="0" spc="-5"/>
              <a:t>“local</a:t>
            </a:r>
            <a:r>
              <a:rPr lang="en-US" sz="1800" kern="0" spc="-35"/>
              <a:t> </a:t>
            </a:r>
            <a:r>
              <a:rPr lang="en-US" sz="1800" kern="0" spc="-5"/>
              <a:t>gradient”</a:t>
            </a:r>
            <a:endParaRPr lang="en-US" sz="1800" kern="0"/>
          </a:p>
          <a:p>
            <a:pPr marL="3252470"/>
            <a:endParaRPr lang="en-US" sz="1800" kern="0">
              <a:latin typeface="Times New Roman"/>
              <a:cs typeface="Times New Roman"/>
            </a:endParaRPr>
          </a:p>
          <a:p>
            <a:pPr marL="3252470"/>
            <a:endParaRPr lang="en-US" sz="2350" kern="0">
              <a:latin typeface="Times New Roman"/>
              <a:cs typeface="Times New Roman"/>
            </a:endParaRPr>
          </a:p>
          <a:p>
            <a:pPr marL="3252470" marR="2941320" algn="ctr"/>
            <a:r>
              <a:rPr lang="en-US" sz="4800" kern="0" spc="-5">
                <a:solidFill>
                  <a:srgbClr val="000000"/>
                </a:solidFill>
              </a:rPr>
              <a:t>f</a:t>
            </a:r>
            <a:endParaRPr lang="en-US" sz="4800" kern="0"/>
          </a:p>
          <a:p>
            <a:pPr marL="3252470">
              <a:spcBef>
                <a:spcPts val="20"/>
              </a:spcBef>
            </a:pPr>
            <a:endParaRPr lang="en-US" sz="7050" kern="0">
              <a:latin typeface="Times New Roman"/>
              <a:cs typeface="Times New Roman"/>
            </a:endParaRPr>
          </a:p>
          <a:p>
            <a:pPr marL="6031865"/>
            <a:r>
              <a:rPr lang="en-US" sz="3000" kern="0" spc="-5"/>
              <a:t>gradients</a:t>
            </a:r>
            <a:endParaRPr lang="en-US" sz="3000" kern="0" dirty="0"/>
          </a:p>
        </p:txBody>
      </p:sp>
      <p:sp>
        <p:nvSpPr>
          <p:cNvPr id="30" name="object 27">
            <a:extLst>
              <a:ext uri="{FF2B5EF4-FFF2-40B4-BE49-F238E27FC236}">
                <a16:creationId xmlns:a16="http://schemas.microsoft.com/office/drawing/2014/main" id="{18B5CFD0-7FE8-4AF7-BB05-014F99B6F6D4}"/>
              </a:ext>
            </a:extLst>
          </p:cNvPr>
          <p:cNvSpPr/>
          <p:nvPr/>
        </p:nvSpPr>
        <p:spPr>
          <a:xfrm>
            <a:off x="875723" y="2229006"/>
            <a:ext cx="2129395" cy="155314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28">
            <a:extLst>
              <a:ext uri="{FF2B5EF4-FFF2-40B4-BE49-F238E27FC236}">
                <a16:creationId xmlns:a16="http://schemas.microsoft.com/office/drawing/2014/main" id="{BFFED9EB-C643-4973-8CA8-9CED9F61F341}"/>
              </a:ext>
            </a:extLst>
          </p:cNvPr>
          <p:cNvSpPr/>
          <p:nvPr/>
        </p:nvSpPr>
        <p:spPr>
          <a:xfrm>
            <a:off x="860938" y="2258508"/>
            <a:ext cx="811530" cy="833119"/>
          </a:xfrm>
          <a:custGeom>
            <a:avLst/>
            <a:gdLst/>
            <a:ahLst/>
            <a:cxnLst/>
            <a:rect l="l" t="t" r="r" b="b"/>
            <a:pathLst>
              <a:path w="811530" h="833119">
                <a:moveTo>
                  <a:pt x="281399" y="0"/>
                </a:moveTo>
                <a:lnTo>
                  <a:pt x="811198" y="260399"/>
                </a:lnTo>
                <a:lnTo>
                  <a:pt x="529798" y="833098"/>
                </a:lnTo>
                <a:lnTo>
                  <a:pt x="0" y="572698"/>
                </a:lnTo>
                <a:lnTo>
                  <a:pt x="281399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29">
            <a:extLst>
              <a:ext uri="{FF2B5EF4-FFF2-40B4-BE49-F238E27FC236}">
                <a16:creationId xmlns:a16="http://schemas.microsoft.com/office/drawing/2014/main" id="{19EB8848-573B-4B19-969B-5F0F025F43C4}"/>
              </a:ext>
            </a:extLst>
          </p:cNvPr>
          <p:cNvSpPr/>
          <p:nvPr/>
        </p:nvSpPr>
        <p:spPr>
          <a:xfrm>
            <a:off x="1278708" y="4706248"/>
            <a:ext cx="2132702" cy="132041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0">
            <a:extLst>
              <a:ext uri="{FF2B5EF4-FFF2-40B4-BE49-F238E27FC236}">
                <a16:creationId xmlns:a16="http://schemas.microsoft.com/office/drawing/2014/main" id="{38D9C3A6-21FF-4E71-9D15-3DD278C54C75}"/>
              </a:ext>
            </a:extLst>
          </p:cNvPr>
          <p:cNvSpPr/>
          <p:nvPr/>
        </p:nvSpPr>
        <p:spPr>
          <a:xfrm>
            <a:off x="1272122" y="5188187"/>
            <a:ext cx="767080" cy="796290"/>
          </a:xfrm>
          <a:custGeom>
            <a:avLst/>
            <a:gdLst/>
            <a:ahLst/>
            <a:cxnLst/>
            <a:rect l="l" t="t" r="r" b="b"/>
            <a:pathLst>
              <a:path w="767080" h="796289">
                <a:moveTo>
                  <a:pt x="0" y="193199"/>
                </a:moveTo>
                <a:lnTo>
                  <a:pt x="557698" y="0"/>
                </a:lnTo>
                <a:lnTo>
                  <a:pt x="766798" y="602998"/>
                </a:lnTo>
                <a:lnTo>
                  <a:pt x="209099" y="796198"/>
                </a:lnTo>
                <a:lnTo>
                  <a:pt x="0" y="193199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1">
            <a:extLst>
              <a:ext uri="{FF2B5EF4-FFF2-40B4-BE49-F238E27FC236}">
                <a16:creationId xmlns:a16="http://schemas.microsoft.com/office/drawing/2014/main" id="{BBA2D028-46C6-4E7C-86DB-F17C82AFAD6A}"/>
              </a:ext>
            </a:extLst>
          </p:cNvPr>
          <p:cNvSpPr/>
          <p:nvPr/>
        </p:nvSpPr>
        <p:spPr>
          <a:xfrm>
            <a:off x="1129570" y="2171636"/>
            <a:ext cx="2042795" cy="901700"/>
          </a:xfrm>
          <a:custGeom>
            <a:avLst/>
            <a:gdLst/>
            <a:ahLst/>
            <a:cxnLst/>
            <a:rect l="l" t="t" r="r" b="b"/>
            <a:pathLst>
              <a:path w="2042795" h="901700">
                <a:moveTo>
                  <a:pt x="2042523" y="901255"/>
                </a:moveTo>
                <a:lnTo>
                  <a:pt x="0" y="0"/>
                </a:lnTo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2">
            <a:extLst>
              <a:ext uri="{FF2B5EF4-FFF2-40B4-BE49-F238E27FC236}">
                <a16:creationId xmlns:a16="http://schemas.microsoft.com/office/drawing/2014/main" id="{B765FFDE-9A6C-4C18-A2D3-C586A3B2AA00}"/>
              </a:ext>
            </a:extLst>
          </p:cNvPr>
          <p:cNvSpPr/>
          <p:nvPr/>
        </p:nvSpPr>
        <p:spPr>
          <a:xfrm>
            <a:off x="1050478" y="2136736"/>
            <a:ext cx="92075" cy="64135"/>
          </a:xfrm>
          <a:custGeom>
            <a:avLst/>
            <a:gdLst/>
            <a:ahLst/>
            <a:cxnLst/>
            <a:rect l="l" t="t" r="r" b="b"/>
            <a:pathLst>
              <a:path w="92075" h="64134">
                <a:moveTo>
                  <a:pt x="91794" y="6112"/>
                </a:moveTo>
                <a:lnTo>
                  <a:pt x="0" y="0"/>
                </a:lnTo>
                <a:lnTo>
                  <a:pt x="66389" y="63687"/>
                </a:lnTo>
                <a:lnTo>
                  <a:pt x="91794" y="6112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3">
            <a:extLst>
              <a:ext uri="{FF2B5EF4-FFF2-40B4-BE49-F238E27FC236}">
                <a16:creationId xmlns:a16="http://schemas.microsoft.com/office/drawing/2014/main" id="{B9F5B323-6F5C-46F8-B4D3-E95620F9AAFF}"/>
              </a:ext>
            </a:extLst>
          </p:cNvPr>
          <p:cNvSpPr/>
          <p:nvPr/>
        </p:nvSpPr>
        <p:spPr>
          <a:xfrm>
            <a:off x="958708" y="4622063"/>
            <a:ext cx="2277745" cy="745490"/>
          </a:xfrm>
          <a:custGeom>
            <a:avLst/>
            <a:gdLst/>
            <a:ahLst/>
            <a:cxnLst/>
            <a:rect l="l" t="t" r="r" b="b"/>
            <a:pathLst>
              <a:path w="2277745" h="745489">
                <a:moveTo>
                  <a:pt x="2277560" y="0"/>
                </a:moveTo>
                <a:lnTo>
                  <a:pt x="0" y="745048"/>
                </a:lnTo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4">
            <a:extLst>
              <a:ext uri="{FF2B5EF4-FFF2-40B4-BE49-F238E27FC236}">
                <a16:creationId xmlns:a16="http://schemas.microsoft.com/office/drawing/2014/main" id="{18A6A153-D6DA-43AB-B92B-CE752668FA9B}"/>
              </a:ext>
            </a:extLst>
          </p:cNvPr>
          <p:cNvSpPr/>
          <p:nvPr/>
        </p:nvSpPr>
        <p:spPr>
          <a:xfrm>
            <a:off x="876543" y="5337212"/>
            <a:ext cx="92075" cy="60325"/>
          </a:xfrm>
          <a:custGeom>
            <a:avLst/>
            <a:gdLst/>
            <a:ahLst/>
            <a:cxnLst/>
            <a:rect l="l" t="t" r="r" b="b"/>
            <a:pathLst>
              <a:path w="92075" h="60325">
                <a:moveTo>
                  <a:pt x="72382" y="0"/>
                </a:moveTo>
                <a:lnTo>
                  <a:pt x="0" y="56799"/>
                </a:lnTo>
                <a:lnTo>
                  <a:pt x="91947" y="59824"/>
                </a:lnTo>
                <a:lnTo>
                  <a:pt x="72382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5">
            <a:extLst>
              <a:ext uri="{FF2B5EF4-FFF2-40B4-BE49-F238E27FC236}">
                <a16:creationId xmlns:a16="http://schemas.microsoft.com/office/drawing/2014/main" id="{455D4F58-5417-4625-A20E-665CAA803721}"/>
              </a:ext>
            </a:extLst>
          </p:cNvPr>
          <p:cNvSpPr/>
          <p:nvPr/>
        </p:nvSpPr>
        <p:spPr>
          <a:xfrm>
            <a:off x="76200" y="1516970"/>
            <a:ext cx="1119505" cy="1125855"/>
          </a:xfrm>
          <a:custGeom>
            <a:avLst/>
            <a:gdLst/>
            <a:ahLst/>
            <a:cxnLst/>
            <a:rect l="l" t="t" r="r" b="b"/>
            <a:pathLst>
              <a:path w="1119505" h="1125855">
                <a:moveTo>
                  <a:pt x="1118890" y="0"/>
                </a:moveTo>
                <a:lnTo>
                  <a:pt x="1098420" y="60341"/>
                </a:lnTo>
                <a:lnTo>
                  <a:pt x="1082336" y="102963"/>
                </a:lnTo>
                <a:lnTo>
                  <a:pt x="1065182" y="145047"/>
                </a:lnTo>
                <a:lnTo>
                  <a:pt x="1046974" y="186577"/>
                </a:lnTo>
                <a:lnTo>
                  <a:pt x="1027728" y="227536"/>
                </a:lnTo>
                <a:lnTo>
                  <a:pt x="1007461" y="267907"/>
                </a:lnTo>
                <a:lnTo>
                  <a:pt x="986191" y="307674"/>
                </a:lnTo>
                <a:lnTo>
                  <a:pt x="963933" y="346820"/>
                </a:lnTo>
                <a:lnTo>
                  <a:pt x="940704" y="385328"/>
                </a:lnTo>
                <a:lnTo>
                  <a:pt x="916522" y="423182"/>
                </a:lnTo>
                <a:lnTo>
                  <a:pt x="891402" y="460365"/>
                </a:lnTo>
                <a:lnTo>
                  <a:pt x="865361" y="496861"/>
                </a:lnTo>
                <a:lnTo>
                  <a:pt x="838416" y="532652"/>
                </a:lnTo>
                <a:lnTo>
                  <a:pt x="810583" y="567722"/>
                </a:lnTo>
                <a:lnTo>
                  <a:pt x="781880" y="602055"/>
                </a:lnTo>
                <a:lnTo>
                  <a:pt x="752322" y="635634"/>
                </a:lnTo>
                <a:lnTo>
                  <a:pt x="721927" y="668441"/>
                </a:lnTo>
                <a:lnTo>
                  <a:pt x="690711" y="700461"/>
                </a:lnTo>
                <a:lnTo>
                  <a:pt x="658691" y="731677"/>
                </a:lnTo>
                <a:lnTo>
                  <a:pt x="625884" y="762072"/>
                </a:lnTo>
                <a:lnTo>
                  <a:pt x="592305" y="791630"/>
                </a:lnTo>
                <a:lnTo>
                  <a:pt x="557972" y="820333"/>
                </a:lnTo>
                <a:lnTo>
                  <a:pt x="522902" y="848166"/>
                </a:lnTo>
                <a:lnTo>
                  <a:pt x="487111" y="875111"/>
                </a:lnTo>
                <a:lnTo>
                  <a:pt x="450615" y="901152"/>
                </a:lnTo>
                <a:lnTo>
                  <a:pt x="413432" y="926272"/>
                </a:lnTo>
                <a:lnTo>
                  <a:pt x="375578" y="950455"/>
                </a:lnTo>
                <a:lnTo>
                  <a:pt x="337070" y="973683"/>
                </a:lnTo>
                <a:lnTo>
                  <a:pt x="297924" y="995941"/>
                </a:lnTo>
                <a:lnTo>
                  <a:pt x="258157" y="1017212"/>
                </a:lnTo>
                <a:lnTo>
                  <a:pt x="217786" y="1037478"/>
                </a:lnTo>
                <a:lnTo>
                  <a:pt x="176827" y="1056724"/>
                </a:lnTo>
                <a:lnTo>
                  <a:pt x="135297" y="1074932"/>
                </a:lnTo>
                <a:lnTo>
                  <a:pt x="93212" y="1092086"/>
                </a:lnTo>
                <a:lnTo>
                  <a:pt x="50590" y="1108170"/>
                </a:lnTo>
                <a:lnTo>
                  <a:pt x="7447" y="1123166"/>
                </a:lnTo>
                <a:lnTo>
                  <a:pt x="0" y="1125537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6">
            <a:extLst>
              <a:ext uri="{FF2B5EF4-FFF2-40B4-BE49-F238E27FC236}">
                <a16:creationId xmlns:a16="http://schemas.microsoft.com/office/drawing/2014/main" id="{40F6D30D-7952-4E04-B38E-386847ADFC5E}"/>
              </a:ext>
            </a:extLst>
          </p:cNvPr>
          <p:cNvSpPr/>
          <p:nvPr/>
        </p:nvSpPr>
        <p:spPr>
          <a:xfrm>
            <a:off x="76200" y="4490381"/>
            <a:ext cx="702310" cy="2170430"/>
          </a:xfrm>
          <a:custGeom>
            <a:avLst/>
            <a:gdLst/>
            <a:ahLst/>
            <a:cxnLst/>
            <a:rect l="l" t="t" r="r" b="b"/>
            <a:pathLst>
              <a:path w="702310" h="2170429">
                <a:moveTo>
                  <a:pt x="0" y="0"/>
                </a:moveTo>
                <a:lnTo>
                  <a:pt x="43085" y="33133"/>
                </a:lnTo>
                <a:lnTo>
                  <a:pt x="81157" y="64327"/>
                </a:lnTo>
                <a:lnTo>
                  <a:pt x="118416" y="96653"/>
                </a:lnTo>
                <a:lnTo>
                  <a:pt x="154835" y="130100"/>
                </a:lnTo>
                <a:lnTo>
                  <a:pt x="190387" y="164656"/>
                </a:lnTo>
                <a:lnTo>
                  <a:pt x="224946" y="200209"/>
                </a:lnTo>
                <a:lnTo>
                  <a:pt x="258394" y="236629"/>
                </a:lnTo>
                <a:lnTo>
                  <a:pt x="290721" y="273889"/>
                </a:lnTo>
                <a:lnTo>
                  <a:pt x="321917" y="311962"/>
                </a:lnTo>
                <a:lnTo>
                  <a:pt x="351969" y="350822"/>
                </a:lnTo>
                <a:lnTo>
                  <a:pt x="380866" y="390441"/>
                </a:lnTo>
                <a:lnTo>
                  <a:pt x="408598" y="430794"/>
                </a:lnTo>
                <a:lnTo>
                  <a:pt x="435154" y="471853"/>
                </a:lnTo>
                <a:lnTo>
                  <a:pt x="460523" y="513592"/>
                </a:lnTo>
                <a:lnTo>
                  <a:pt x="484692" y="555983"/>
                </a:lnTo>
                <a:lnTo>
                  <a:pt x="507653" y="599001"/>
                </a:lnTo>
                <a:lnTo>
                  <a:pt x="529392" y="642619"/>
                </a:lnTo>
                <a:lnTo>
                  <a:pt x="549900" y="686809"/>
                </a:lnTo>
                <a:lnTo>
                  <a:pt x="569164" y="731546"/>
                </a:lnTo>
                <a:lnTo>
                  <a:pt x="587175" y="776802"/>
                </a:lnTo>
                <a:lnTo>
                  <a:pt x="603921" y="822550"/>
                </a:lnTo>
                <a:lnTo>
                  <a:pt x="619391" y="868764"/>
                </a:lnTo>
                <a:lnTo>
                  <a:pt x="633574" y="915418"/>
                </a:lnTo>
                <a:lnTo>
                  <a:pt x="646458" y="962484"/>
                </a:lnTo>
                <a:lnTo>
                  <a:pt x="658033" y="1009936"/>
                </a:lnTo>
                <a:lnTo>
                  <a:pt x="668288" y="1057746"/>
                </a:lnTo>
                <a:lnTo>
                  <a:pt x="677212" y="1105889"/>
                </a:lnTo>
                <a:lnTo>
                  <a:pt x="684793" y="1154338"/>
                </a:lnTo>
                <a:lnTo>
                  <a:pt x="691020" y="1203065"/>
                </a:lnTo>
                <a:lnTo>
                  <a:pt x="695883" y="1252045"/>
                </a:lnTo>
                <a:lnTo>
                  <a:pt x="699370" y="1301250"/>
                </a:lnTo>
                <a:lnTo>
                  <a:pt x="701470" y="1350653"/>
                </a:lnTo>
                <a:lnTo>
                  <a:pt x="702173" y="1400229"/>
                </a:lnTo>
                <a:lnTo>
                  <a:pt x="701524" y="1448325"/>
                </a:lnTo>
                <a:lnTo>
                  <a:pt x="699588" y="1496100"/>
                </a:lnTo>
                <a:lnTo>
                  <a:pt x="696381" y="1543537"/>
                </a:lnTo>
                <a:lnTo>
                  <a:pt x="691920" y="1590620"/>
                </a:lnTo>
                <a:lnTo>
                  <a:pt x="686222" y="1637331"/>
                </a:lnTo>
                <a:lnTo>
                  <a:pt x="679303" y="1683655"/>
                </a:lnTo>
                <a:lnTo>
                  <a:pt x="671181" y="1729575"/>
                </a:lnTo>
                <a:lnTo>
                  <a:pt x="661871" y="1775073"/>
                </a:lnTo>
                <a:lnTo>
                  <a:pt x="651391" y="1820133"/>
                </a:lnTo>
                <a:lnTo>
                  <a:pt x="639756" y="1864739"/>
                </a:lnTo>
                <a:lnTo>
                  <a:pt x="626985" y="1908874"/>
                </a:lnTo>
                <a:lnTo>
                  <a:pt x="613092" y="1952522"/>
                </a:lnTo>
                <a:lnTo>
                  <a:pt x="598096" y="1995665"/>
                </a:lnTo>
                <a:lnTo>
                  <a:pt x="582012" y="2038287"/>
                </a:lnTo>
                <a:lnTo>
                  <a:pt x="564858" y="2080371"/>
                </a:lnTo>
                <a:lnTo>
                  <a:pt x="546650" y="2121901"/>
                </a:lnTo>
                <a:lnTo>
                  <a:pt x="527404" y="2162860"/>
                </a:lnTo>
                <a:lnTo>
                  <a:pt x="523781" y="2170077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728300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D8B8C-AEF7-477D-A2F7-FFE3C623B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BBCAFEE-F3BB-4EA0-BB93-EDC4A8A62DC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112710"/>
                <a:ext cx="8229600" cy="1126949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US" b="0" dirty="0">
                    <a:solidFill>
                      <a:schemeClr val="tx1"/>
                    </a:solidFill>
                  </a:rPr>
                  <a:t>Gradient descent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Loss</m:t>
                    </m:r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Loss </a:t>
                </a:r>
                <a:r>
                  <a:rPr lang="en-US" dirty="0"/>
                  <a:t>surface of a DNN is highly non-convex; can only hope to find “reasonably good” local minima</a:t>
                </a:r>
                <a:endParaRPr lang="en-SE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BBCAFEE-F3BB-4EA0-BB93-EDC4A8A62DC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112710"/>
                <a:ext cx="8229600" cy="1126949"/>
              </a:xfrm>
              <a:blipFill>
                <a:blip r:embed="rId2"/>
                <a:stretch>
                  <a:fillRect l="-1037" t="-11413" b="-9783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E05AB3-E01B-448A-B6E1-0B914BE12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25</a:t>
            </a:fld>
            <a:endParaRPr lang="en-US" altLang="zh-CN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0CB22FD-A2A2-449B-86F5-72D8611E79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4703" y="2147286"/>
            <a:ext cx="2917891" cy="4662712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F18602F8-EE1C-4E62-80F6-2190B7059F0B}"/>
              </a:ext>
            </a:extLst>
          </p:cNvPr>
          <p:cNvGrpSpPr/>
          <p:nvPr/>
        </p:nvGrpSpPr>
        <p:grpSpPr>
          <a:xfrm>
            <a:off x="4269586" y="2907739"/>
            <a:ext cx="4444724" cy="2954217"/>
            <a:chOff x="3265899" y="2861199"/>
            <a:chExt cx="2708582" cy="1800278"/>
          </a:xfrm>
        </p:grpSpPr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0A581D34-2C55-44CC-B2D5-EC3AB990DDA9}"/>
                </a:ext>
              </a:extLst>
            </p:cNvPr>
            <p:cNvCxnSpPr/>
            <p:nvPr/>
          </p:nvCxnSpPr>
          <p:spPr bwMode="auto">
            <a:xfrm>
              <a:off x="4088209" y="4661477"/>
              <a:ext cx="1886272" cy="0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22A597DC-F470-436A-AF8F-5A9B877840F5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088209" y="3221317"/>
              <a:ext cx="0" cy="1440160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894906C9-48A8-4D6F-B896-02588E608DB5}"/>
                    </a:ext>
                  </a:extLst>
                </p:cNvPr>
                <p:cNvSpPr txBox="1"/>
                <p:nvPr/>
              </p:nvSpPr>
              <p:spPr>
                <a:xfrm>
                  <a:off x="3265899" y="2861199"/>
                  <a:ext cx="1853952" cy="29911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𝔼</m:t>
                            </m:r>
                          </m:e>
                          <m:sub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∼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Loss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SE" sz="2400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894906C9-48A8-4D6F-B896-02588E608DB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65899" y="2861199"/>
                  <a:ext cx="1853952" cy="299114"/>
                </a:xfrm>
                <a:prstGeom prst="rect">
                  <a:avLst/>
                </a:prstGeom>
                <a:blipFill>
                  <a:blip r:embed="rId4"/>
                  <a:stretch>
                    <a:fillRect b="-11111"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1383510C-7B04-49E5-80B1-49149DC32D07}"/>
                </a:ext>
              </a:extLst>
            </p:cNvPr>
            <p:cNvSpPr/>
            <p:nvPr/>
          </p:nvSpPr>
          <p:spPr bwMode="auto">
            <a:xfrm>
              <a:off x="4272066" y="3437313"/>
              <a:ext cx="1518557" cy="947165"/>
            </a:xfrm>
            <a:custGeom>
              <a:avLst/>
              <a:gdLst>
                <a:gd name="connsiteX0" fmla="*/ 0 w 1518557"/>
                <a:gd name="connsiteY0" fmla="*/ 0 h 947165"/>
                <a:gd name="connsiteX1" fmla="*/ 791936 w 1518557"/>
                <a:gd name="connsiteY1" fmla="*/ 947057 h 947165"/>
                <a:gd name="connsiteX2" fmla="*/ 1518557 w 1518557"/>
                <a:gd name="connsiteY2" fmla="*/ 48986 h 947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18557" h="947165">
                  <a:moveTo>
                    <a:pt x="0" y="0"/>
                  </a:moveTo>
                  <a:cubicBezTo>
                    <a:pt x="269421" y="469446"/>
                    <a:pt x="538843" y="938893"/>
                    <a:pt x="791936" y="947057"/>
                  </a:cubicBezTo>
                  <a:cubicBezTo>
                    <a:pt x="1045029" y="955221"/>
                    <a:pt x="1281793" y="502103"/>
                    <a:pt x="1518557" y="48986"/>
                  </a:cubicBezTo>
                </a:path>
              </a:pathLst>
            </a:cu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SE" sz="1800" b="0" i="0" u="none" strike="noStrike" cap="none" normalizeH="0" baseline="0">
                <a:ln w="3175">
                  <a:solidFill>
                    <a:schemeClr val="tx1"/>
                  </a:solidFill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58520F5D-7E1E-4042-90FE-AEF91333502B}"/>
                </a:ext>
              </a:extLst>
            </p:cNvPr>
            <p:cNvCxnSpPr/>
            <p:nvPr/>
          </p:nvCxnSpPr>
          <p:spPr bwMode="auto">
            <a:xfrm>
              <a:off x="4520257" y="3653365"/>
              <a:ext cx="360040" cy="576064"/>
            </a:xfrm>
            <a:prstGeom prst="straightConnector1">
              <a:avLst/>
            </a:prstGeom>
            <a:noFill/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026943C-2E01-4AC4-8CDB-FCFFEC215C90}"/>
                  </a:ext>
                </a:extLst>
              </p:cNvPr>
              <p:cNvSpPr txBox="1"/>
              <p:nvPr/>
            </p:nvSpPr>
            <p:spPr>
              <a:xfrm>
                <a:off x="8096323" y="5890819"/>
                <a:ext cx="106186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SE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026943C-2E01-4AC4-8CDB-FCFFEC215C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6323" y="5890819"/>
                <a:ext cx="1061864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593786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DB828-B54B-4511-9066-C30BF9DB2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 Algorithms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F89D6F-81B2-465D-AAFA-3BDB191FA5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1578885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Steepest descent may result in in efficient zig-zag path</a:t>
            </a:r>
          </a:p>
          <a:p>
            <a:r>
              <a:rPr lang="en-US" dirty="0"/>
              <a:t>More advanced GD methods exploit momentum, e.g., </a:t>
            </a:r>
            <a:r>
              <a:rPr lang="en-US" dirty="0" err="1"/>
              <a:t>Nesterov</a:t>
            </a:r>
            <a:r>
              <a:rPr lang="en-US" dirty="0"/>
              <a:t>, </a:t>
            </a:r>
            <a:r>
              <a:rPr lang="en-US" dirty="0" err="1"/>
              <a:t>AdaGrad</a:t>
            </a:r>
            <a:r>
              <a:rPr lang="en-US" dirty="0"/>
              <a:t>, </a:t>
            </a:r>
            <a:r>
              <a:rPr lang="en-US" dirty="0" err="1"/>
              <a:t>RMSProp</a:t>
            </a:r>
            <a:r>
              <a:rPr lang="en-US" dirty="0"/>
              <a:t>, Adam…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6D256F-45B4-4AA2-9CA2-2A26F88C6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26</a:t>
            </a:fld>
            <a:endParaRPr lang="en-US" altLang="zh-CN"/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6543E8DB-3401-412B-AEFB-F2D8F03F163A}"/>
              </a:ext>
            </a:extLst>
          </p:cNvPr>
          <p:cNvSpPr/>
          <p:nvPr/>
        </p:nvSpPr>
        <p:spPr>
          <a:xfrm>
            <a:off x="1088634" y="3063120"/>
            <a:ext cx="2943219" cy="29146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A050D4B8-CDED-4CFC-8204-FFC71230EC43}"/>
              </a:ext>
            </a:extLst>
          </p:cNvPr>
          <p:cNvSpPr/>
          <p:nvPr/>
        </p:nvSpPr>
        <p:spPr>
          <a:xfrm>
            <a:off x="646403" y="5589116"/>
            <a:ext cx="1734875" cy="388648"/>
          </a:xfrm>
          <a:custGeom>
            <a:avLst/>
            <a:gdLst/>
            <a:ahLst/>
            <a:cxnLst/>
            <a:rect l="l" t="t" r="r" b="b"/>
            <a:pathLst>
              <a:path w="2901315" h="634364">
                <a:moveTo>
                  <a:pt x="0" y="634373"/>
                </a:moveTo>
                <a:lnTo>
                  <a:pt x="2900944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>
            <a:extLst>
              <a:ext uri="{FF2B5EF4-FFF2-40B4-BE49-F238E27FC236}">
                <a16:creationId xmlns:a16="http://schemas.microsoft.com/office/drawing/2014/main" id="{48904C9E-BF54-442C-8724-704964A9EA60}"/>
              </a:ext>
            </a:extLst>
          </p:cNvPr>
          <p:cNvSpPr/>
          <p:nvPr/>
        </p:nvSpPr>
        <p:spPr>
          <a:xfrm>
            <a:off x="2374182" y="5558365"/>
            <a:ext cx="91440" cy="61594"/>
          </a:xfrm>
          <a:custGeom>
            <a:avLst/>
            <a:gdLst/>
            <a:ahLst/>
            <a:cxnLst/>
            <a:rect l="l" t="t" r="r" b="b"/>
            <a:pathLst>
              <a:path w="91439" h="61594">
                <a:moveTo>
                  <a:pt x="13424" y="61474"/>
                </a:moveTo>
                <a:lnTo>
                  <a:pt x="91174" y="12274"/>
                </a:lnTo>
                <a:lnTo>
                  <a:pt x="0" y="0"/>
                </a:lnTo>
                <a:lnTo>
                  <a:pt x="13424" y="61474"/>
                </a:lnTo>
                <a:close/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>
            <a:extLst>
              <a:ext uri="{FF2B5EF4-FFF2-40B4-BE49-F238E27FC236}">
                <a16:creationId xmlns:a16="http://schemas.microsoft.com/office/drawing/2014/main" id="{E4FCFA0D-0D6F-4943-86B4-FD962C68D400}"/>
              </a:ext>
            </a:extLst>
          </p:cNvPr>
          <p:cNvSpPr txBox="1"/>
          <p:nvPr/>
        </p:nvSpPr>
        <p:spPr>
          <a:xfrm>
            <a:off x="95250" y="6074939"/>
            <a:ext cx="2943218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pc="-5" dirty="0">
                <a:latin typeface="Arial"/>
                <a:cs typeface="Arial"/>
              </a:rPr>
              <a:t>N</a:t>
            </a:r>
            <a:r>
              <a:rPr spc="-5" dirty="0">
                <a:latin typeface="Arial"/>
                <a:cs typeface="Arial"/>
              </a:rPr>
              <a:t>egative gradient</a:t>
            </a:r>
            <a:r>
              <a:rPr spc="5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direction</a:t>
            </a:r>
            <a:endParaRPr dirty="0">
              <a:latin typeface="Arial"/>
              <a:cs typeface="Arial"/>
            </a:endParaRPr>
          </a:p>
        </p:txBody>
      </p:sp>
      <p:sp>
        <p:nvSpPr>
          <p:cNvPr id="11" name="object 11">
            <a:extLst>
              <a:ext uri="{FF2B5EF4-FFF2-40B4-BE49-F238E27FC236}">
                <a16:creationId xmlns:a16="http://schemas.microsoft.com/office/drawing/2014/main" id="{593A2F12-D297-4ABA-821A-37DD20911B10}"/>
              </a:ext>
            </a:extLst>
          </p:cNvPr>
          <p:cNvSpPr/>
          <p:nvPr/>
        </p:nvSpPr>
        <p:spPr>
          <a:xfrm>
            <a:off x="1088284" y="6090664"/>
            <a:ext cx="3248660" cy="0"/>
          </a:xfrm>
          <a:custGeom>
            <a:avLst/>
            <a:gdLst/>
            <a:ahLst/>
            <a:cxnLst/>
            <a:rect l="l" t="t" r="r" b="b"/>
            <a:pathLst>
              <a:path w="3248660">
                <a:moveTo>
                  <a:pt x="0" y="0"/>
                </a:moveTo>
                <a:lnTo>
                  <a:pt x="3248543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>
            <a:extLst>
              <a:ext uri="{FF2B5EF4-FFF2-40B4-BE49-F238E27FC236}">
                <a16:creationId xmlns:a16="http://schemas.microsoft.com/office/drawing/2014/main" id="{BFA388F8-6635-4159-851D-50A0ECEB14A9}"/>
              </a:ext>
            </a:extLst>
          </p:cNvPr>
          <p:cNvSpPr/>
          <p:nvPr/>
        </p:nvSpPr>
        <p:spPr>
          <a:xfrm>
            <a:off x="4336828" y="6074939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49"/>
                </a:moveTo>
                <a:lnTo>
                  <a:pt x="43224" y="15724"/>
                </a:lnTo>
                <a:lnTo>
                  <a:pt x="0" y="0"/>
                </a:lnTo>
                <a:lnTo>
                  <a:pt x="0" y="31449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object 13">
                <a:extLst>
                  <a:ext uri="{FF2B5EF4-FFF2-40B4-BE49-F238E27FC236}">
                    <a16:creationId xmlns:a16="http://schemas.microsoft.com/office/drawing/2014/main" id="{95602A1B-2782-4345-8787-9A711D868B6A}"/>
                  </a:ext>
                </a:extLst>
              </p:cNvPr>
              <p:cNvSpPr txBox="1"/>
              <p:nvPr/>
            </p:nvSpPr>
            <p:spPr>
              <a:xfrm>
                <a:off x="3913724" y="6107071"/>
                <a:ext cx="495300" cy="276999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E" sz="1800" i="1" spc="-5" dirty="0" smtClean="0">
                              <a:latin typeface="Cambria Math" panose="02040503050406030204" pitchFamily="18" charset="0"/>
                              <a:cs typeface="Arial"/>
                            </a:rPr>
                          </m:ctrlPr>
                        </m:sSubPr>
                        <m:e>
                          <m:r>
                            <a:rPr lang="en-US" i="1" spc="-5" dirty="0">
                              <a:latin typeface="Cambria Math" panose="02040503050406030204" pitchFamily="18" charset="0"/>
                              <a:cs typeface="Arial"/>
                            </a:rPr>
                            <m:t>𝜃</m:t>
                          </m:r>
                        </m:e>
                        <m:sub>
                          <m:r>
                            <a:rPr lang="en-SE" sz="1800" i="1" spc="-5" dirty="0" smtClean="0">
                              <a:latin typeface="Cambria Math" panose="02040503050406030204" pitchFamily="18" charset="0"/>
                              <a:cs typeface="Arial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sz="1800" dirty="0">
                  <a:latin typeface="Arial"/>
                  <a:cs typeface="Arial"/>
                </a:endParaRPr>
              </a:p>
            </p:txBody>
          </p:sp>
        </mc:Choice>
        <mc:Fallback xmlns="">
          <p:sp>
            <p:nvSpPr>
              <p:cNvPr id="13" name="object 13">
                <a:extLst>
                  <a:ext uri="{FF2B5EF4-FFF2-40B4-BE49-F238E27FC236}">
                    <a16:creationId xmlns:a16="http://schemas.microsoft.com/office/drawing/2014/main" id="{95602A1B-2782-4345-8787-9A711D868B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3724" y="6107071"/>
                <a:ext cx="495300" cy="276999"/>
              </a:xfrm>
              <a:prstGeom prst="rect">
                <a:avLst/>
              </a:prstGeom>
              <a:blipFill>
                <a:blip r:embed="rId3"/>
                <a:stretch>
                  <a:fillRect b="-17778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object 14">
            <a:extLst>
              <a:ext uri="{FF2B5EF4-FFF2-40B4-BE49-F238E27FC236}">
                <a16:creationId xmlns:a16="http://schemas.microsoft.com/office/drawing/2014/main" id="{5C9D677F-34BC-4830-AA86-322888FA5F4F}"/>
              </a:ext>
            </a:extLst>
          </p:cNvPr>
          <p:cNvSpPr/>
          <p:nvPr/>
        </p:nvSpPr>
        <p:spPr>
          <a:xfrm>
            <a:off x="1020759" y="2934220"/>
            <a:ext cx="0" cy="3156585"/>
          </a:xfrm>
          <a:custGeom>
            <a:avLst/>
            <a:gdLst/>
            <a:ahLst/>
            <a:cxnLst/>
            <a:rect l="l" t="t" r="r" b="b"/>
            <a:pathLst>
              <a:path h="3156585">
                <a:moveTo>
                  <a:pt x="0" y="3156443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>
            <a:extLst>
              <a:ext uri="{FF2B5EF4-FFF2-40B4-BE49-F238E27FC236}">
                <a16:creationId xmlns:a16="http://schemas.microsoft.com/office/drawing/2014/main" id="{D5172CA6-A460-4DAC-BD82-C97F2DBC243F}"/>
              </a:ext>
            </a:extLst>
          </p:cNvPr>
          <p:cNvSpPr/>
          <p:nvPr/>
        </p:nvSpPr>
        <p:spPr>
          <a:xfrm>
            <a:off x="1005034" y="2890995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5">
                <a:moveTo>
                  <a:pt x="31449" y="43224"/>
                </a:moveTo>
                <a:lnTo>
                  <a:pt x="15724" y="0"/>
                </a:lnTo>
                <a:lnTo>
                  <a:pt x="0" y="43224"/>
                </a:lnTo>
                <a:lnTo>
                  <a:pt x="31449" y="43224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object 16">
                <a:extLst>
                  <a:ext uri="{FF2B5EF4-FFF2-40B4-BE49-F238E27FC236}">
                    <a16:creationId xmlns:a16="http://schemas.microsoft.com/office/drawing/2014/main" id="{E3D8C7F1-832C-402C-A148-91FF043E2930}"/>
                  </a:ext>
                </a:extLst>
              </p:cNvPr>
              <p:cNvSpPr txBox="1"/>
              <p:nvPr/>
            </p:nvSpPr>
            <p:spPr>
              <a:xfrm>
                <a:off x="559397" y="2930305"/>
                <a:ext cx="495300" cy="276999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E" i="1" spc="-5" dirty="0" smtClean="0">
                              <a:latin typeface="Cambria Math" panose="02040503050406030204" pitchFamily="18" charset="0"/>
                              <a:cs typeface="Arial"/>
                            </a:rPr>
                          </m:ctrlPr>
                        </m:sSubPr>
                        <m:e>
                          <m:r>
                            <a:rPr lang="en-US" i="1" spc="-5" dirty="0">
                              <a:latin typeface="Cambria Math" panose="02040503050406030204" pitchFamily="18" charset="0"/>
                              <a:cs typeface="Arial"/>
                            </a:rPr>
                            <m:t>𝜃</m:t>
                          </m:r>
                        </m:e>
                        <m:sub>
                          <m:r>
                            <a:rPr lang="en-US" b="0" i="1" spc="-5" dirty="0" smtClean="0">
                              <a:latin typeface="Cambria Math" panose="02040503050406030204" pitchFamily="18" charset="0"/>
                              <a:cs typeface="Arial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ar-AE" sz="1800" dirty="0">
                  <a:latin typeface="Arial"/>
                  <a:cs typeface="Arial"/>
                </a:endParaRPr>
              </a:p>
            </p:txBody>
          </p:sp>
        </mc:Choice>
        <mc:Fallback xmlns="">
          <p:sp>
            <p:nvSpPr>
              <p:cNvPr id="16" name="object 16">
                <a:extLst>
                  <a:ext uri="{FF2B5EF4-FFF2-40B4-BE49-F238E27FC236}">
                    <a16:creationId xmlns:a16="http://schemas.microsoft.com/office/drawing/2014/main" id="{E3D8C7F1-832C-402C-A148-91FF043E29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397" y="2930305"/>
                <a:ext cx="495300" cy="276999"/>
              </a:xfrm>
              <a:prstGeom prst="rect">
                <a:avLst/>
              </a:prstGeom>
              <a:blipFill>
                <a:blip r:embed="rId4"/>
                <a:stretch>
                  <a:fillRect b="-17778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3878346-AA0E-41F0-830E-776D8F28FFE4}"/>
                  </a:ext>
                </a:extLst>
              </p:cNvPr>
              <p:cNvSpPr txBox="1"/>
              <p:nvPr/>
            </p:nvSpPr>
            <p:spPr>
              <a:xfrm>
                <a:off x="162421" y="5515621"/>
                <a:ext cx="106186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SE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3878346-AA0E-41F0-830E-776D8F28FF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421" y="5515621"/>
                <a:ext cx="1061864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8" name="Picture 4">
            <a:extLst>
              <a:ext uri="{FF2B5EF4-FFF2-40B4-BE49-F238E27FC236}">
                <a16:creationId xmlns:a16="http://schemas.microsoft.com/office/drawing/2014/main" id="{692007CF-BB67-4CB9-B8B5-98BDB495AC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1853" y="3571490"/>
            <a:ext cx="5137785" cy="2422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6D92250-0653-4826-8F4F-D1B0735D7E8B}"/>
              </a:ext>
            </a:extLst>
          </p:cNvPr>
          <p:cNvSpPr txBox="1"/>
          <p:nvPr/>
        </p:nvSpPr>
        <p:spPr>
          <a:xfrm>
            <a:off x="2366622" y="6564254"/>
            <a:ext cx="4410755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E" sz="1050" dirty="0"/>
              <a:t>http://dataplusplus.ca/blog/2017/gradient-descent-with-momentum</a:t>
            </a:r>
          </a:p>
        </p:txBody>
      </p:sp>
    </p:spTree>
    <p:extLst>
      <p:ext uri="{BB962C8B-B14F-4D97-AF65-F5344CB8AC3E}">
        <p14:creationId xmlns:p14="http://schemas.microsoft.com/office/powerpoint/2010/main" val="12313852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970F82-ECE8-45B1-B887-72CCFE1B3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Mini-batch Stochastic Gradient Descent</a:t>
            </a:r>
            <a:endParaRPr lang="en-SE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1DF4AF-B25C-4584-989B-2AD5158490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Only use a small portion (a mini-batch) of the training data to compute the gradient</a:t>
            </a:r>
          </a:p>
          <a:p>
            <a:r>
              <a:rPr lang="en-US" dirty="0"/>
              <a:t>Common mini-batch sizes are 32/64/128 examples</a:t>
            </a:r>
          </a:p>
          <a:p>
            <a:r>
              <a:rPr lang="en-US" dirty="0"/>
              <a:t>Loop:</a:t>
            </a:r>
          </a:p>
          <a:p>
            <a:pPr lvl="1"/>
            <a:r>
              <a:rPr lang="en-US" dirty="0"/>
              <a:t>Sample a mini-batch of data</a:t>
            </a:r>
          </a:p>
          <a:p>
            <a:pPr lvl="1"/>
            <a:r>
              <a:rPr lang="en-US" dirty="0"/>
              <a:t>Forward prop it through the graph, get loss</a:t>
            </a:r>
          </a:p>
          <a:p>
            <a:pPr lvl="1"/>
            <a:r>
              <a:rPr lang="en-US" dirty="0"/>
              <a:t>Backprop to calculate the gradients</a:t>
            </a:r>
          </a:p>
          <a:p>
            <a:pPr lvl="1"/>
            <a:r>
              <a:rPr lang="en-US" dirty="0"/>
              <a:t>Update the parameters using gradient descent</a:t>
            </a:r>
          </a:p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30C5A6-6168-4197-AADD-058B1B2B2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27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015714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8F03F8-2C3A-4089-947D-1FB02F017A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2359"/>
            <a:ext cx="8229600" cy="868362"/>
          </a:xfrm>
        </p:spPr>
        <p:txBody>
          <a:bodyPr/>
          <a:lstStyle/>
          <a:p>
            <a:r>
              <a:rPr lang="en-US" dirty="0"/>
              <a:t>Batch Normalization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E123743-C5EA-46BC-83EF-07100379836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0" y="682072"/>
                <a:ext cx="6206032" cy="2885976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sz="1600" dirty="0">
                    <a:solidFill>
                      <a:schemeClr val="tx1"/>
                    </a:solidFill>
                  </a:rPr>
                  <a:t>For each mini-batch:</a:t>
                </a:r>
              </a:p>
              <a:p>
                <a:pPr lvl="1"/>
                <a:r>
                  <a:rPr lang="en-US" sz="1400" dirty="0">
                    <a:solidFill>
                      <a:schemeClr val="tx1"/>
                    </a:solidFill>
                  </a:rPr>
                  <a:t>1. Compute the empirical mean and variance independently for each dimension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,…</m:t>
                    </m:r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sz="1400" dirty="0">
                  <a:solidFill>
                    <a:schemeClr val="tx1"/>
                  </a:solidFill>
                </a:endParaRPr>
              </a:p>
              <a:p>
                <a:pPr lvl="1"/>
                <a:r>
                  <a:rPr lang="en-US" sz="1400" dirty="0">
                    <a:solidFill>
                      <a:schemeClr val="tx1"/>
                    </a:solidFill>
                  </a:rPr>
                  <a:t>2. Normalize to a unit Gaussian with 0 mean and unit variance</a:t>
                </a:r>
              </a:p>
              <a:p>
                <a:r>
                  <a:rPr lang="en-US" sz="1600" dirty="0">
                    <a:solidFill>
                      <a:schemeClr val="tx1"/>
                    </a:solidFill>
                  </a:rPr>
                  <a:t>BN layers inserted before nonlinear activation function, and it keeps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</a:rPr>
                  <a:t>’s average value around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</a:rPr>
                  <a:t> for maximum gradient during learning</a:t>
                </a:r>
              </a:p>
              <a:p>
                <a:r>
                  <a:rPr lang="en-US" sz="1600" dirty="0">
                    <a:solidFill>
                      <a:schemeClr val="tx1"/>
                    </a:solidFill>
                  </a:rPr>
                  <a:t>Scale and shift params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</a:rPr>
                  <a:t> gives more flexibility during training</a:t>
                </a:r>
              </a:p>
              <a:p>
                <a:r>
                  <a:rPr lang="en-US" sz="1600" dirty="0">
                    <a:solidFill>
                      <a:schemeClr val="tx1"/>
                    </a:solidFill>
                  </a:rPr>
                  <a:t>Benefits: </a:t>
                </a:r>
              </a:p>
              <a:p>
                <a:pPr marL="716915" marR="170815" lvl="1" indent="-304165">
                  <a:lnSpc>
                    <a:spcPct val="100699"/>
                  </a:lnSpc>
                  <a:buChar char="-"/>
                  <a:tabLst>
                    <a:tab pos="316865" algn="l"/>
                    <a:tab pos="317500" algn="l"/>
                  </a:tabLst>
                </a:pPr>
                <a:r>
                  <a:rPr lang="en-US" sz="1400" spc="-5" dirty="0">
                    <a:solidFill>
                      <a:schemeClr val="tx1"/>
                    </a:solidFill>
                    <a:latin typeface="Arial"/>
                    <a:cs typeface="Arial"/>
                  </a:rPr>
                  <a:t>Improves gradient flow through the</a:t>
                </a:r>
                <a:r>
                  <a:rPr lang="en-US" sz="1400" spc="-60" dirty="0">
                    <a:solidFill>
                      <a:schemeClr val="tx1"/>
                    </a:solidFill>
                    <a:latin typeface="Arial"/>
                    <a:cs typeface="Arial"/>
                  </a:rPr>
                  <a:t> </a:t>
                </a:r>
                <a:r>
                  <a:rPr lang="en-US" sz="1400" spc="-5" dirty="0">
                    <a:solidFill>
                      <a:schemeClr val="tx1"/>
                    </a:solidFill>
                    <a:latin typeface="Arial"/>
                    <a:cs typeface="Arial"/>
                  </a:rPr>
                  <a:t>network; Allows higher learning</a:t>
                </a:r>
                <a:r>
                  <a:rPr lang="en-US" sz="1400" spc="10" dirty="0">
                    <a:solidFill>
                      <a:schemeClr val="tx1"/>
                    </a:solidFill>
                    <a:latin typeface="Arial"/>
                    <a:cs typeface="Arial"/>
                  </a:rPr>
                  <a:t> </a:t>
                </a:r>
                <a:r>
                  <a:rPr lang="en-US" sz="1400" spc="-5" dirty="0">
                    <a:solidFill>
                      <a:schemeClr val="tx1"/>
                    </a:solidFill>
                    <a:latin typeface="Arial"/>
                    <a:cs typeface="Arial"/>
                  </a:rPr>
                  <a:t>rates; Reduces the strong dependence on</a:t>
                </a:r>
                <a:r>
                  <a:rPr lang="en-US" sz="1400" spc="-35" dirty="0">
                    <a:solidFill>
                      <a:schemeClr val="tx1"/>
                    </a:solidFill>
                    <a:latin typeface="Arial"/>
                    <a:cs typeface="Arial"/>
                  </a:rPr>
                  <a:t> </a:t>
                </a:r>
                <a:r>
                  <a:rPr lang="en-US" sz="1400" spc="-5" dirty="0">
                    <a:solidFill>
                      <a:schemeClr val="tx1"/>
                    </a:solidFill>
                    <a:latin typeface="Arial"/>
                    <a:cs typeface="Arial"/>
                  </a:rPr>
                  <a:t>initialization; Acts as a form of regularization</a:t>
                </a:r>
                <a:endParaRPr lang="en-US" sz="1400" dirty="0">
                  <a:solidFill>
                    <a:schemeClr val="tx1"/>
                  </a:solidFill>
                  <a:latin typeface="Arial"/>
                  <a:cs typeface="Arial"/>
                </a:endParaRPr>
              </a:p>
              <a:p>
                <a:endParaRPr lang="en-US" sz="1600" dirty="0">
                  <a:solidFill>
                    <a:schemeClr val="tx1"/>
                  </a:solidFill>
                </a:endParaRPr>
              </a:p>
              <a:p>
                <a:endParaRPr lang="en-US" sz="1600" dirty="0">
                  <a:solidFill>
                    <a:schemeClr val="tx1"/>
                  </a:solidFill>
                </a:endParaRPr>
              </a:p>
              <a:p>
                <a:endParaRPr lang="en-US" sz="1600" dirty="0">
                  <a:solidFill>
                    <a:schemeClr val="tx1"/>
                  </a:solidFill>
                </a:endParaRPr>
              </a:p>
              <a:p>
                <a:endParaRPr lang="en-US" sz="1600" dirty="0">
                  <a:solidFill>
                    <a:schemeClr val="tx1"/>
                  </a:solidFill>
                </a:endParaRPr>
              </a:p>
              <a:p>
                <a:endParaRPr lang="en-SE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E123743-C5EA-46BC-83EF-07100379836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682072"/>
                <a:ext cx="6206032" cy="2885976"/>
              </a:xfrm>
              <a:blipFill>
                <a:blip r:embed="rId3"/>
                <a:stretch>
                  <a:fillRect l="-295" t="-1057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EB3388-A6B3-4EA6-9541-FF23BBD88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28</a:t>
            </a:fld>
            <a:endParaRPr lang="en-US" altLang="zh-CN"/>
          </a:p>
        </p:txBody>
      </p:sp>
      <p:sp>
        <p:nvSpPr>
          <p:cNvPr id="5" name="object 6">
            <a:extLst>
              <a:ext uri="{FF2B5EF4-FFF2-40B4-BE49-F238E27FC236}">
                <a16:creationId xmlns:a16="http://schemas.microsoft.com/office/drawing/2014/main" id="{B9052307-4E73-4F4B-A8DD-B0108A4A4C9F}"/>
              </a:ext>
            </a:extLst>
          </p:cNvPr>
          <p:cNvSpPr/>
          <p:nvPr/>
        </p:nvSpPr>
        <p:spPr>
          <a:xfrm>
            <a:off x="457200" y="3360676"/>
            <a:ext cx="4812449" cy="344602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8">
            <a:extLst>
              <a:ext uri="{FF2B5EF4-FFF2-40B4-BE49-F238E27FC236}">
                <a16:creationId xmlns:a16="http://schemas.microsoft.com/office/drawing/2014/main" id="{9F658F77-288E-4E3D-A4A9-CAF010771A29}"/>
              </a:ext>
            </a:extLst>
          </p:cNvPr>
          <p:cNvSpPr/>
          <p:nvPr/>
        </p:nvSpPr>
        <p:spPr>
          <a:xfrm>
            <a:off x="6516216" y="3296043"/>
            <a:ext cx="1548765" cy="337185"/>
          </a:xfrm>
          <a:custGeom>
            <a:avLst/>
            <a:gdLst/>
            <a:ahLst/>
            <a:cxnLst/>
            <a:rect l="l" t="t" r="r" b="b"/>
            <a:pathLst>
              <a:path w="1548764" h="337184">
                <a:moveTo>
                  <a:pt x="0" y="0"/>
                </a:moveTo>
                <a:lnTo>
                  <a:pt x="1548296" y="0"/>
                </a:lnTo>
                <a:lnTo>
                  <a:pt x="1548296" y="336899"/>
                </a:lnTo>
                <a:lnTo>
                  <a:pt x="0" y="336899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9">
            <a:extLst>
              <a:ext uri="{FF2B5EF4-FFF2-40B4-BE49-F238E27FC236}">
                <a16:creationId xmlns:a16="http://schemas.microsoft.com/office/drawing/2014/main" id="{C8739FF9-56AC-439D-A80A-CF093D72D407}"/>
              </a:ext>
            </a:extLst>
          </p:cNvPr>
          <p:cNvSpPr/>
          <p:nvPr/>
        </p:nvSpPr>
        <p:spPr>
          <a:xfrm>
            <a:off x="6516216" y="3296043"/>
            <a:ext cx="1548765" cy="337185"/>
          </a:xfrm>
          <a:custGeom>
            <a:avLst/>
            <a:gdLst/>
            <a:ahLst/>
            <a:cxnLst/>
            <a:rect l="l" t="t" r="r" b="b"/>
            <a:pathLst>
              <a:path w="1548764" h="337184">
                <a:moveTo>
                  <a:pt x="0" y="0"/>
                </a:moveTo>
                <a:lnTo>
                  <a:pt x="1548296" y="0"/>
                </a:lnTo>
                <a:lnTo>
                  <a:pt x="1548296" y="336899"/>
                </a:lnTo>
                <a:lnTo>
                  <a:pt x="0" y="3368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10">
            <a:extLst>
              <a:ext uri="{FF2B5EF4-FFF2-40B4-BE49-F238E27FC236}">
                <a16:creationId xmlns:a16="http://schemas.microsoft.com/office/drawing/2014/main" id="{12FEA323-F7E8-4F2E-A79E-6A6A0D6A4C5F}"/>
              </a:ext>
            </a:extLst>
          </p:cNvPr>
          <p:cNvSpPr txBox="1"/>
          <p:nvPr/>
        </p:nvSpPr>
        <p:spPr>
          <a:xfrm>
            <a:off x="7020272" y="3352604"/>
            <a:ext cx="792087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1400" spc="-5" dirty="0">
                <a:latin typeface="Arial"/>
                <a:cs typeface="Arial"/>
              </a:rPr>
              <a:t>CONV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9" name="object 11">
            <a:extLst>
              <a:ext uri="{FF2B5EF4-FFF2-40B4-BE49-F238E27FC236}">
                <a16:creationId xmlns:a16="http://schemas.microsoft.com/office/drawing/2014/main" id="{E2934AC6-E483-4D54-B927-8C1AEFBDF049}"/>
              </a:ext>
            </a:extLst>
          </p:cNvPr>
          <p:cNvSpPr/>
          <p:nvPr/>
        </p:nvSpPr>
        <p:spPr>
          <a:xfrm>
            <a:off x="6516216" y="3833352"/>
            <a:ext cx="1548765" cy="337185"/>
          </a:xfrm>
          <a:custGeom>
            <a:avLst/>
            <a:gdLst/>
            <a:ahLst/>
            <a:cxnLst/>
            <a:rect l="l" t="t" r="r" b="b"/>
            <a:pathLst>
              <a:path w="1548764" h="337185">
                <a:moveTo>
                  <a:pt x="0" y="0"/>
                </a:moveTo>
                <a:lnTo>
                  <a:pt x="1548296" y="0"/>
                </a:lnTo>
                <a:lnTo>
                  <a:pt x="1548296" y="336899"/>
                </a:lnTo>
                <a:lnTo>
                  <a:pt x="0" y="336899"/>
                </a:lnTo>
                <a:lnTo>
                  <a:pt x="0" y="0"/>
                </a:lnTo>
                <a:close/>
              </a:path>
            </a:pathLst>
          </a:custGeom>
          <a:solidFill>
            <a:srgbClr val="D8E9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2">
            <a:extLst>
              <a:ext uri="{FF2B5EF4-FFF2-40B4-BE49-F238E27FC236}">
                <a16:creationId xmlns:a16="http://schemas.microsoft.com/office/drawing/2014/main" id="{7C73EF49-97E3-445D-900D-29CF8FF18592}"/>
              </a:ext>
            </a:extLst>
          </p:cNvPr>
          <p:cNvSpPr/>
          <p:nvPr/>
        </p:nvSpPr>
        <p:spPr>
          <a:xfrm>
            <a:off x="6516216" y="3833352"/>
            <a:ext cx="1548765" cy="337185"/>
          </a:xfrm>
          <a:custGeom>
            <a:avLst/>
            <a:gdLst/>
            <a:ahLst/>
            <a:cxnLst/>
            <a:rect l="l" t="t" r="r" b="b"/>
            <a:pathLst>
              <a:path w="1548764" h="337185">
                <a:moveTo>
                  <a:pt x="0" y="0"/>
                </a:moveTo>
                <a:lnTo>
                  <a:pt x="1548296" y="0"/>
                </a:lnTo>
                <a:lnTo>
                  <a:pt x="1548296" y="336899"/>
                </a:lnTo>
                <a:lnTo>
                  <a:pt x="0" y="3368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3">
            <a:extLst>
              <a:ext uri="{FF2B5EF4-FFF2-40B4-BE49-F238E27FC236}">
                <a16:creationId xmlns:a16="http://schemas.microsoft.com/office/drawing/2014/main" id="{1CCB2435-7087-4630-990D-39CF56298901}"/>
              </a:ext>
            </a:extLst>
          </p:cNvPr>
          <p:cNvSpPr txBox="1"/>
          <p:nvPr/>
        </p:nvSpPr>
        <p:spPr>
          <a:xfrm>
            <a:off x="7154237" y="3889918"/>
            <a:ext cx="272415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</a:rPr>
              <a:t>BN</a:t>
            </a:r>
            <a:endParaRPr sz="1400">
              <a:latin typeface="Arial"/>
              <a:cs typeface="Arial"/>
            </a:endParaRPr>
          </a:p>
        </p:txBody>
      </p:sp>
      <p:sp>
        <p:nvSpPr>
          <p:cNvPr id="12" name="object 14">
            <a:extLst>
              <a:ext uri="{FF2B5EF4-FFF2-40B4-BE49-F238E27FC236}">
                <a16:creationId xmlns:a16="http://schemas.microsoft.com/office/drawing/2014/main" id="{17028540-8BB1-471D-B805-D3EA0AAA66DA}"/>
              </a:ext>
            </a:extLst>
          </p:cNvPr>
          <p:cNvSpPr/>
          <p:nvPr/>
        </p:nvSpPr>
        <p:spPr>
          <a:xfrm>
            <a:off x="7290364" y="3632943"/>
            <a:ext cx="0" cy="125095"/>
          </a:xfrm>
          <a:custGeom>
            <a:avLst/>
            <a:gdLst/>
            <a:ahLst/>
            <a:cxnLst/>
            <a:rect l="l" t="t" r="r" b="b"/>
            <a:pathLst>
              <a:path h="125094">
                <a:moveTo>
                  <a:pt x="0" y="0"/>
                </a:moveTo>
                <a:lnTo>
                  <a:pt x="0" y="124949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5">
            <a:extLst>
              <a:ext uri="{FF2B5EF4-FFF2-40B4-BE49-F238E27FC236}">
                <a16:creationId xmlns:a16="http://schemas.microsoft.com/office/drawing/2014/main" id="{EFF6F143-E81D-4613-A329-E611CFD6F904}"/>
              </a:ext>
            </a:extLst>
          </p:cNvPr>
          <p:cNvSpPr/>
          <p:nvPr/>
        </p:nvSpPr>
        <p:spPr>
          <a:xfrm>
            <a:off x="7274632" y="3757892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0" y="0"/>
                </a:moveTo>
                <a:lnTo>
                  <a:pt x="15732" y="43224"/>
                </a:lnTo>
                <a:lnTo>
                  <a:pt x="31464" y="0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6">
            <a:extLst>
              <a:ext uri="{FF2B5EF4-FFF2-40B4-BE49-F238E27FC236}">
                <a16:creationId xmlns:a16="http://schemas.microsoft.com/office/drawing/2014/main" id="{7DF24905-5E03-4F1E-9B7F-24E6CC533E3E}"/>
              </a:ext>
            </a:extLst>
          </p:cNvPr>
          <p:cNvSpPr/>
          <p:nvPr/>
        </p:nvSpPr>
        <p:spPr>
          <a:xfrm>
            <a:off x="6516216" y="4336089"/>
            <a:ext cx="1548765" cy="337185"/>
          </a:xfrm>
          <a:custGeom>
            <a:avLst/>
            <a:gdLst/>
            <a:ahLst/>
            <a:cxnLst/>
            <a:rect l="l" t="t" r="r" b="b"/>
            <a:pathLst>
              <a:path w="1548764" h="337185">
                <a:moveTo>
                  <a:pt x="0" y="0"/>
                </a:moveTo>
                <a:lnTo>
                  <a:pt x="1548296" y="0"/>
                </a:lnTo>
                <a:lnTo>
                  <a:pt x="1548296" y="336901"/>
                </a:lnTo>
                <a:lnTo>
                  <a:pt x="0" y="336901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7">
            <a:extLst>
              <a:ext uri="{FF2B5EF4-FFF2-40B4-BE49-F238E27FC236}">
                <a16:creationId xmlns:a16="http://schemas.microsoft.com/office/drawing/2014/main" id="{6F1D7793-4DFF-4D5E-870F-53F3729FC9A0}"/>
              </a:ext>
            </a:extLst>
          </p:cNvPr>
          <p:cNvSpPr/>
          <p:nvPr/>
        </p:nvSpPr>
        <p:spPr>
          <a:xfrm>
            <a:off x="6516216" y="4336089"/>
            <a:ext cx="1548765" cy="337185"/>
          </a:xfrm>
          <a:custGeom>
            <a:avLst/>
            <a:gdLst/>
            <a:ahLst/>
            <a:cxnLst/>
            <a:rect l="l" t="t" r="r" b="b"/>
            <a:pathLst>
              <a:path w="1548764" h="337185">
                <a:moveTo>
                  <a:pt x="0" y="0"/>
                </a:moveTo>
                <a:lnTo>
                  <a:pt x="1548296" y="0"/>
                </a:lnTo>
                <a:lnTo>
                  <a:pt x="1548296" y="336901"/>
                </a:lnTo>
                <a:lnTo>
                  <a:pt x="0" y="336901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8">
            <a:extLst>
              <a:ext uri="{FF2B5EF4-FFF2-40B4-BE49-F238E27FC236}">
                <a16:creationId xmlns:a16="http://schemas.microsoft.com/office/drawing/2014/main" id="{6CB0CCD0-486F-45FD-9271-2F6FBCAFBED8}"/>
              </a:ext>
            </a:extLst>
          </p:cNvPr>
          <p:cNvSpPr txBox="1"/>
          <p:nvPr/>
        </p:nvSpPr>
        <p:spPr>
          <a:xfrm>
            <a:off x="7104737" y="4392647"/>
            <a:ext cx="371475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</a:rPr>
              <a:t>tanh</a:t>
            </a:r>
            <a:endParaRPr sz="1400">
              <a:latin typeface="Arial"/>
              <a:cs typeface="Arial"/>
            </a:endParaRPr>
          </a:p>
        </p:txBody>
      </p:sp>
      <p:sp>
        <p:nvSpPr>
          <p:cNvPr id="17" name="object 19">
            <a:extLst>
              <a:ext uri="{FF2B5EF4-FFF2-40B4-BE49-F238E27FC236}">
                <a16:creationId xmlns:a16="http://schemas.microsoft.com/office/drawing/2014/main" id="{1DDC726D-0AF0-49CF-949E-570D71202010}"/>
              </a:ext>
            </a:extLst>
          </p:cNvPr>
          <p:cNvSpPr/>
          <p:nvPr/>
        </p:nvSpPr>
        <p:spPr>
          <a:xfrm>
            <a:off x="7290364" y="2924944"/>
            <a:ext cx="0" cy="314325"/>
          </a:xfrm>
          <a:custGeom>
            <a:avLst/>
            <a:gdLst/>
            <a:ahLst/>
            <a:cxnLst/>
            <a:rect l="l" t="t" r="r" b="b"/>
            <a:pathLst>
              <a:path h="314325">
                <a:moveTo>
                  <a:pt x="0" y="0"/>
                </a:moveTo>
                <a:lnTo>
                  <a:pt x="0" y="313949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20">
            <a:extLst>
              <a:ext uri="{FF2B5EF4-FFF2-40B4-BE49-F238E27FC236}">
                <a16:creationId xmlns:a16="http://schemas.microsoft.com/office/drawing/2014/main" id="{EEFF2C62-D51A-46A8-90CB-805755DE1FD4}"/>
              </a:ext>
            </a:extLst>
          </p:cNvPr>
          <p:cNvSpPr/>
          <p:nvPr/>
        </p:nvSpPr>
        <p:spPr>
          <a:xfrm>
            <a:off x="7274632" y="3238893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5">
                <a:moveTo>
                  <a:pt x="0" y="0"/>
                </a:moveTo>
                <a:lnTo>
                  <a:pt x="15732" y="43224"/>
                </a:lnTo>
                <a:lnTo>
                  <a:pt x="31464" y="0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21">
            <a:extLst>
              <a:ext uri="{FF2B5EF4-FFF2-40B4-BE49-F238E27FC236}">
                <a16:creationId xmlns:a16="http://schemas.microsoft.com/office/drawing/2014/main" id="{6334279C-ECC9-4284-9498-AE390188C9FE}"/>
              </a:ext>
            </a:extLst>
          </p:cNvPr>
          <p:cNvSpPr/>
          <p:nvPr/>
        </p:nvSpPr>
        <p:spPr>
          <a:xfrm>
            <a:off x="7290364" y="4166342"/>
            <a:ext cx="0" cy="125095"/>
          </a:xfrm>
          <a:custGeom>
            <a:avLst/>
            <a:gdLst/>
            <a:ahLst/>
            <a:cxnLst/>
            <a:rect l="l" t="t" r="r" b="b"/>
            <a:pathLst>
              <a:path h="125094">
                <a:moveTo>
                  <a:pt x="0" y="0"/>
                </a:moveTo>
                <a:lnTo>
                  <a:pt x="0" y="124949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2">
            <a:extLst>
              <a:ext uri="{FF2B5EF4-FFF2-40B4-BE49-F238E27FC236}">
                <a16:creationId xmlns:a16="http://schemas.microsoft.com/office/drawing/2014/main" id="{F2A0C071-943B-4572-9351-A1E97575A664}"/>
              </a:ext>
            </a:extLst>
          </p:cNvPr>
          <p:cNvSpPr/>
          <p:nvPr/>
        </p:nvSpPr>
        <p:spPr>
          <a:xfrm>
            <a:off x="7274632" y="4291291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0" y="0"/>
                </a:moveTo>
                <a:lnTo>
                  <a:pt x="15732" y="43224"/>
                </a:lnTo>
                <a:lnTo>
                  <a:pt x="31464" y="0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3">
            <a:extLst>
              <a:ext uri="{FF2B5EF4-FFF2-40B4-BE49-F238E27FC236}">
                <a16:creationId xmlns:a16="http://schemas.microsoft.com/office/drawing/2014/main" id="{D96AE3AC-3D59-4C46-90FC-93295C009871}"/>
              </a:ext>
            </a:extLst>
          </p:cNvPr>
          <p:cNvSpPr/>
          <p:nvPr/>
        </p:nvSpPr>
        <p:spPr>
          <a:xfrm>
            <a:off x="6516216" y="4918440"/>
            <a:ext cx="1548765" cy="337185"/>
          </a:xfrm>
          <a:custGeom>
            <a:avLst/>
            <a:gdLst/>
            <a:ahLst/>
            <a:cxnLst/>
            <a:rect l="l" t="t" r="r" b="b"/>
            <a:pathLst>
              <a:path w="1548764" h="337185">
                <a:moveTo>
                  <a:pt x="0" y="0"/>
                </a:moveTo>
                <a:lnTo>
                  <a:pt x="1548296" y="0"/>
                </a:lnTo>
                <a:lnTo>
                  <a:pt x="1548296" y="336899"/>
                </a:lnTo>
                <a:lnTo>
                  <a:pt x="0" y="336899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4">
            <a:extLst>
              <a:ext uri="{FF2B5EF4-FFF2-40B4-BE49-F238E27FC236}">
                <a16:creationId xmlns:a16="http://schemas.microsoft.com/office/drawing/2014/main" id="{034582F3-6156-469A-BB70-1D50EB19B6CB}"/>
              </a:ext>
            </a:extLst>
          </p:cNvPr>
          <p:cNvSpPr/>
          <p:nvPr/>
        </p:nvSpPr>
        <p:spPr>
          <a:xfrm>
            <a:off x="6516216" y="4918440"/>
            <a:ext cx="1548765" cy="337185"/>
          </a:xfrm>
          <a:custGeom>
            <a:avLst/>
            <a:gdLst/>
            <a:ahLst/>
            <a:cxnLst/>
            <a:rect l="l" t="t" r="r" b="b"/>
            <a:pathLst>
              <a:path w="1548764" h="337185">
                <a:moveTo>
                  <a:pt x="0" y="0"/>
                </a:moveTo>
                <a:lnTo>
                  <a:pt x="1548296" y="0"/>
                </a:lnTo>
                <a:lnTo>
                  <a:pt x="1548296" y="336899"/>
                </a:lnTo>
                <a:lnTo>
                  <a:pt x="0" y="3368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5">
            <a:extLst>
              <a:ext uri="{FF2B5EF4-FFF2-40B4-BE49-F238E27FC236}">
                <a16:creationId xmlns:a16="http://schemas.microsoft.com/office/drawing/2014/main" id="{30DB8009-5BD3-4865-9E8E-5409C3B1E578}"/>
              </a:ext>
            </a:extLst>
          </p:cNvPr>
          <p:cNvSpPr txBox="1"/>
          <p:nvPr/>
        </p:nvSpPr>
        <p:spPr>
          <a:xfrm>
            <a:off x="7159226" y="4975004"/>
            <a:ext cx="262255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</a:rPr>
              <a:t>FC</a:t>
            </a:r>
            <a:endParaRPr sz="1400">
              <a:latin typeface="Arial"/>
              <a:cs typeface="Arial"/>
            </a:endParaRPr>
          </a:p>
        </p:txBody>
      </p:sp>
      <p:sp>
        <p:nvSpPr>
          <p:cNvPr id="24" name="object 26">
            <a:extLst>
              <a:ext uri="{FF2B5EF4-FFF2-40B4-BE49-F238E27FC236}">
                <a16:creationId xmlns:a16="http://schemas.microsoft.com/office/drawing/2014/main" id="{A0F48137-176E-48F3-AC48-816DC3AB6243}"/>
              </a:ext>
            </a:extLst>
          </p:cNvPr>
          <p:cNvSpPr/>
          <p:nvPr/>
        </p:nvSpPr>
        <p:spPr>
          <a:xfrm>
            <a:off x="6516216" y="5455739"/>
            <a:ext cx="1548765" cy="337185"/>
          </a:xfrm>
          <a:custGeom>
            <a:avLst/>
            <a:gdLst/>
            <a:ahLst/>
            <a:cxnLst/>
            <a:rect l="l" t="t" r="r" b="b"/>
            <a:pathLst>
              <a:path w="1548764" h="337185">
                <a:moveTo>
                  <a:pt x="0" y="0"/>
                </a:moveTo>
                <a:lnTo>
                  <a:pt x="1548296" y="0"/>
                </a:lnTo>
                <a:lnTo>
                  <a:pt x="1548296" y="336899"/>
                </a:lnTo>
                <a:lnTo>
                  <a:pt x="0" y="336899"/>
                </a:lnTo>
                <a:lnTo>
                  <a:pt x="0" y="0"/>
                </a:lnTo>
                <a:close/>
              </a:path>
            </a:pathLst>
          </a:custGeom>
          <a:solidFill>
            <a:srgbClr val="D8E9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7">
            <a:extLst>
              <a:ext uri="{FF2B5EF4-FFF2-40B4-BE49-F238E27FC236}">
                <a16:creationId xmlns:a16="http://schemas.microsoft.com/office/drawing/2014/main" id="{E5E54AB3-D0F9-4C04-909F-D985ABD55F50}"/>
              </a:ext>
            </a:extLst>
          </p:cNvPr>
          <p:cNvSpPr/>
          <p:nvPr/>
        </p:nvSpPr>
        <p:spPr>
          <a:xfrm>
            <a:off x="6516216" y="5455739"/>
            <a:ext cx="1548765" cy="337185"/>
          </a:xfrm>
          <a:custGeom>
            <a:avLst/>
            <a:gdLst/>
            <a:ahLst/>
            <a:cxnLst/>
            <a:rect l="l" t="t" r="r" b="b"/>
            <a:pathLst>
              <a:path w="1548764" h="337185">
                <a:moveTo>
                  <a:pt x="0" y="0"/>
                </a:moveTo>
                <a:lnTo>
                  <a:pt x="1548296" y="0"/>
                </a:lnTo>
                <a:lnTo>
                  <a:pt x="1548296" y="336899"/>
                </a:lnTo>
                <a:lnTo>
                  <a:pt x="0" y="3368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8">
            <a:extLst>
              <a:ext uri="{FF2B5EF4-FFF2-40B4-BE49-F238E27FC236}">
                <a16:creationId xmlns:a16="http://schemas.microsoft.com/office/drawing/2014/main" id="{E2A1831D-60B2-4A53-AB5F-5BF71C320485}"/>
              </a:ext>
            </a:extLst>
          </p:cNvPr>
          <p:cNvSpPr txBox="1"/>
          <p:nvPr/>
        </p:nvSpPr>
        <p:spPr>
          <a:xfrm>
            <a:off x="7154237" y="5512308"/>
            <a:ext cx="272415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</a:rPr>
              <a:t>BN</a:t>
            </a:r>
            <a:endParaRPr sz="1400">
              <a:latin typeface="Arial"/>
              <a:cs typeface="Arial"/>
            </a:endParaRPr>
          </a:p>
        </p:txBody>
      </p:sp>
      <p:sp>
        <p:nvSpPr>
          <p:cNvPr id="27" name="object 29">
            <a:extLst>
              <a:ext uri="{FF2B5EF4-FFF2-40B4-BE49-F238E27FC236}">
                <a16:creationId xmlns:a16="http://schemas.microsoft.com/office/drawing/2014/main" id="{2D3A2213-5ABF-48F0-A8E6-0915BC13E216}"/>
              </a:ext>
            </a:extLst>
          </p:cNvPr>
          <p:cNvSpPr/>
          <p:nvPr/>
        </p:nvSpPr>
        <p:spPr>
          <a:xfrm>
            <a:off x="7290364" y="5255339"/>
            <a:ext cx="0" cy="125095"/>
          </a:xfrm>
          <a:custGeom>
            <a:avLst/>
            <a:gdLst/>
            <a:ahLst/>
            <a:cxnLst/>
            <a:rect l="l" t="t" r="r" b="b"/>
            <a:pathLst>
              <a:path h="125094">
                <a:moveTo>
                  <a:pt x="0" y="0"/>
                </a:moveTo>
                <a:lnTo>
                  <a:pt x="0" y="124949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30">
            <a:extLst>
              <a:ext uri="{FF2B5EF4-FFF2-40B4-BE49-F238E27FC236}">
                <a16:creationId xmlns:a16="http://schemas.microsoft.com/office/drawing/2014/main" id="{7DC32569-2B13-409A-82AF-6A3436C2C61F}"/>
              </a:ext>
            </a:extLst>
          </p:cNvPr>
          <p:cNvSpPr/>
          <p:nvPr/>
        </p:nvSpPr>
        <p:spPr>
          <a:xfrm>
            <a:off x="7274632" y="5380289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0" y="0"/>
                </a:moveTo>
                <a:lnTo>
                  <a:pt x="15732" y="43224"/>
                </a:lnTo>
                <a:lnTo>
                  <a:pt x="31464" y="0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31">
            <a:extLst>
              <a:ext uri="{FF2B5EF4-FFF2-40B4-BE49-F238E27FC236}">
                <a16:creationId xmlns:a16="http://schemas.microsoft.com/office/drawing/2014/main" id="{25532572-0B4E-4431-9AA9-74011AF82CDD}"/>
              </a:ext>
            </a:extLst>
          </p:cNvPr>
          <p:cNvSpPr/>
          <p:nvPr/>
        </p:nvSpPr>
        <p:spPr>
          <a:xfrm>
            <a:off x="7290364" y="4690640"/>
            <a:ext cx="0" cy="173990"/>
          </a:xfrm>
          <a:custGeom>
            <a:avLst/>
            <a:gdLst/>
            <a:ahLst/>
            <a:cxnLst/>
            <a:rect l="l" t="t" r="r" b="b"/>
            <a:pathLst>
              <a:path h="173989">
                <a:moveTo>
                  <a:pt x="0" y="0"/>
                </a:moveTo>
                <a:lnTo>
                  <a:pt x="0" y="173549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2">
            <a:extLst>
              <a:ext uri="{FF2B5EF4-FFF2-40B4-BE49-F238E27FC236}">
                <a16:creationId xmlns:a16="http://schemas.microsoft.com/office/drawing/2014/main" id="{5600FD99-EF02-4FD7-99CC-C4E5F6D3B7AF}"/>
              </a:ext>
            </a:extLst>
          </p:cNvPr>
          <p:cNvSpPr/>
          <p:nvPr/>
        </p:nvSpPr>
        <p:spPr>
          <a:xfrm>
            <a:off x="7274632" y="4864190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0" y="0"/>
                </a:moveTo>
                <a:lnTo>
                  <a:pt x="15732" y="43224"/>
                </a:lnTo>
                <a:lnTo>
                  <a:pt x="31464" y="0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3">
            <a:extLst>
              <a:ext uri="{FF2B5EF4-FFF2-40B4-BE49-F238E27FC236}">
                <a16:creationId xmlns:a16="http://schemas.microsoft.com/office/drawing/2014/main" id="{57E9F619-E8A7-4B3C-88B9-7EEF4CFD7FBF}"/>
              </a:ext>
            </a:extLst>
          </p:cNvPr>
          <p:cNvSpPr/>
          <p:nvPr/>
        </p:nvSpPr>
        <p:spPr>
          <a:xfrm>
            <a:off x="7290364" y="5788738"/>
            <a:ext cx="0" cy="125095"/>
          </a:xfrm>
          <a:custGeom>
            <a:avLst/>
            <a:gdLst/>
            <a:ahLst/>
            <a:cxnLst/>
            <a:rect l="l" t="t" r="r" b="b"/>
            <a:pathLst>
              <a:path h="125095">
                <a:moveTo>
                  <a:pt x="0" y="0"/>
                </a:moveTo>
                <a:lnTo>
                  <a:pt x="0" y="124949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4">
            <a:extLst>
              <a:ext uri="{FF2B5EF4-FFF2-40B4-BE49-F238E27FC236}">
                <a16:creationId xmlns:a16="http://schemas.microsoft.com/office/drawing/2014/main" id="{1767A5C0-E02C-4CAE-ACFC-A110867E7B61}"/>
              </a:ext>
            </a:extLst>
          </p:cNvPr>
          <p:cNvSpPr/>
          <p:nvPr/>
        </p:nvSpPr>
        <p:spPr>
          <a:xfrm>
            <a:off x="7274632" y="5913688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0" y="0"/>
                </a:moveTo>
                <a:lnTo>
                  <a:pt x="15732" y="43224"/>
                </a:lnTo>
                <a:lnTo>
                  <a:pt x="31464" y="0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5">
            <a:extLst>
              <a:ext uri="{FF2B5EF4-FFF2-40B4-BE49-F238E27FC236}">
                <a16:creationId xmlns:a16="http://schemas.microsoft.com/office/drawing/2014/main" id="{B06077A4-424D-4FE9-B763-4B7591474D2A}"/>
              </a:ext>
            </a:extLst>
          </p:cNvPr>
          <p:cNvSpPr/>
          <p:nvPr/>
        </p:nvSpPr>
        <p:spPr>
          <a:xfrm>
            <a:off x="6516216" y="5958488"/>
            <a:ext cx="1548765" cy="337185"/>
          </a:xfrm>
          <a:custGeom>
            <a:avLst/>
            <a:gdLst/>
            <a:ahLst/>
            <a:cxnLst/>
            <a:rect l="l" t="t" r="r" b="b"/>
            <a:pathLst>
              <a:path w="1548764" h="337185">
                <a:moveTo>
                  <a:pt x="0" y="0"/>
                </a:moveTo>
                <a:lnTo>
                  <a:pt x="1548296" y="0"/>
                </a:lnTo>
                <a:lnTo>
                  <a:pt x="1548296" y="336899"/>
                </a:lnTo>
                <a:lnTo>
                  <a:pt x="0" y="336899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6">
            <a:extLst>
              <a:ext uri="{FF2B5EF4-FFF2-40B4-BE49-F238E27FC236}">
                <a16:creationId xmlns:a16="http://schemas.microsoft.com/office/drawing/2014/main" id="{45FD7461-9B6C-4684-A2D5-AD3B586AEB09}"/>
              </a:ext>
            </a:extLst>
          </p:cNvPr>
          <p:cNvSpPr/>
          <p:nvPr/>
        </p:nvSpPr>
        <p:spPr>
          <a:xfrm>
            <a:off x="6516216" y="5958488"/>
            <a:ext cx="1548765" cy="337185"/>
          </a:xfrm>
          <a:custGeom>
            <a:avLst/>
            <a:gdLst/>
            <a:ahLst/>
            <a:cxnLst/>
            <a:rect l="l" t="t" r="r" b="b"/>
            <a:pathLst>
              <a:path w="1548764" h="337185">
                <a:moveTo>
                  <a:pt x="0" y="0"/>
                </a:moveTo>
                <a:lnTo>
                  <a:pt x="1548296" y="0"/>
                </a:lnTo>
                <a:lnTo>
                  <a:pt x="1548296" y="336899"/>
                </a:lnTo>
                <a:lnTo>
                  <a:pt x="0" y="3368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7">
            <a:extLst>
              <a:ext uri="{FF2B5EF4-FFF2-40B4-BE49-F238E27FC236}">
                <a16:creationId xmlns:a16="http://schemas.microsoft.com/office/drawing/2014/main" id="{CF9C8974-5A45-44AB-98F9-5016FF9C593D}"/>
              </a:ext>
            </a:extLst>
          </p:cNvPr>
          <p:cNvSpPr txBox="1"/>
          <p:nvPr/>
        </p:nvSpPr>
        <p:spPr>
          <a:xfrm>
            <a:off x="7104737" y="6015046"/>
            <a:ext cx="371475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</a:rPr>
              <a:t>tanh</a:t>
            </a:r>
            <a:endParaRPr sz="1400">
              <a:latin typeface="Arial"/>
              <a:cs typeface="Arial"/>
            </a:endParaRPr>
          </a:p>
        </p:txBody>
      </p:sp>
      <p:sp>
        <p:nvSpPr>
          <p:cNvPr id="36" name="object 38">
            <a:extLst>
              <a:ext uri="{FF2B5EF4-FFF2-40B4-BE49-F238E27FC236}">
                <a16:creationId xmlns:a16="http://schemas.microsoft.com/office/drawing/2014/main" id="{38989139-0004-42B9-AE60-10E32BE823B8}"/>
              </a:ext>
            </a:extLst>
          </p:cNvPr>
          <p:cNvSpPr/>
          <p:nvPr/>
        </p:nvSpPr>
        <p:spPr>
          <a:xfrm>
            <a:off x="7290364" y="6295387"/>
            <a:ext cx="0" cy="181610"/>
          </a:xfrm>
          <a:custGeom>
            <a:avLst/>
            <a:gdLst/>
            <a:ahLst/>
            <a:cxnLst/>
            <a:rect l="l" t="t" r="r" b="b"/>
            <a:pathLst>
              <a:path h="181610">
                <a:moveTo>
                  <a:pt x="0" y="0"/>
                </a:moveTo>
                <a:lnTo>
                  <a:pt x="0" y="181049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9">
            <a:extLst>
              <a:ext uri="{FF2B5EF4-FFF2-40B4-BE49-F238E27FC236}">
                <a16:creationId xmlns:a16="http://schemas.microsoft.com/office/drawing/2014/main" id="{6EE38988-EE6B-4510-A1C4-B0EAABE49962}"/>
              </a:ext>
            </a:extLst>
          </p:cNvPr>
          <p:cNvSpPr/>
          <p:nvPr/>
        </p:nvSpPr>
        <p:spPr>
          <a:xfrm>
            <a:off x="7274632" y="6476437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0" y="0"/>
                </a:moveTo>
                <a:lnTo>
                  <a:pt x="15732" y="43224"/>
                </a:lnTo>
                <a:lnTo>
                  <a:pt x="31464" y="0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40">
            <a:extLst>
              <a:ext uri="{FF2B5EF4-FFF2-40B4-BE49-F238E27FC236}">
                <a16:creationId xmlns:a16="http://schemas.microsoft.com/office/drawing/2014/main" id="{61414935-3D0A-463A-BCC7-E39910BB5269}"/>
              </a:ext>
            </a:extLst>
          </p:cNvPr>
          <p:cNvSpPr txBox="1"/>
          <p:nvPr/>
        </p:nvSpPr>
        <p:spPr>
          <a:xfrm>
            <a:off x="7178807" y="6468788"/>
            <a:ext cx="173355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</a:rPr>
              <a:t>...</a:t>
            </a:r>
            <a:endParaRPr sz="1400">
              <a:latin typeface="Arial"/>
              <a:cs typeface="Arial"/>
            </a:endParaRPr>
          </a:p>
        </p:txBody>
      </p:sp>
      <p:sp>
        <p:nvSpPr>
          <p:cNvPr id="39" name="object 43">
            <a:extLst>
              <a:ext uri="{FF2B5EF4-FFF2-40B4-BE49-F238E27FC236}">
                <a16:creationId xmlns:a16="http://schemas.microsoft.com/office/drawing/2014/main" id="{9D920FB0-FA76-4B9B-B2BB-0D6C4386324D}"/>
              </a:ext>
            </a:extLst>
          </p:cNvPr>
          <p:cNvSpPr/>
          <p:nvPr/>
        </p:nvSpPr>
        <p:spPr>
          <a:xfrm>
            <a:off x="8306187" y="3520212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43224" y="0"/>
                </a:moveTo>
                <a:lnTo>
                  <a:pt x="0" y="15732"/>
                </a:lnTo>
                <a:lnTo>
                  <a:pt x="43224" y="31464"/>
                </a:lnTo>
                <a:lnTo>
                  <a:pt x="43224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5">
            <a:extLst>
              <a:ext uri="{FF2B5EF4-FFF2-40B4-BE49-F238E27FC236}">
                <a16:creationId xmlns:a16="http://schemas.microsoft.com/office/drawing/2014/main" id="{C5FBC074-6FEC-4103-BEEA-E40A34E569C9}"/>
              </a:ext>
            </a:extLst>
          </p:cNvPr>
          <p:cNvSpPr/>
          <p:nvPr/>
        </p:nvSpPr>
        <p:spPr>
          <a:xfrm>
            <a:off x="8242393" y="5490864"/>
            <a:ext cx="30480" cy="46355"/>
          </a:xfrm>
          <a:custGeom>
            <a:avLst/>
            <a:gdLst/>
            <a:ahLst/>
            <a:cxnLst/>
            <a:rect l="l" t="t" r="r" b="b"/>
            <a:pathLst>
              <a:path w="30480" h="46354">
                <a:moveTo>
                  <a:pt x="859" y="0"/>
                </a:moveTo>
                <a:lnTo>
                  <a:pt x="0" y="45974"/>
                </a:lnTo>
                <a:lnTo>
                  <a:pt x="30219" y="11299"/>
                </a:lnTo>
                <a:lnTo>
                  <a:pt x="859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">
            <a:extLst>
              <a:ext uri="{FF2B5EF4-FFF2-40B4-BE49-F238E27FC236}">
                <a16:creationId xmlns:a16="http://schemas.microsoft.com/office/drawing/2014/main" id="{F62227E7-E281-4F54-94DD-2415F108CD46}"/>
              </a:ext>
            </a:extLst>
          </p:cNvPr>
          <p:cNvSpPr/>
          <p:nvPr/>
        </p:nvSpPr>
        <p:spPr>
          <a:xfrm>
            <a:off x="5996442" y="1039119"/>
            <a:ext cx="2959539" cy="188670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73790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30536-BE40-4A33-9960-EDE8CAF122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Rate Schedule during Training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2901B6-BCA7-493B-85D9-AED549E419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C76038-F7A4-4AAD-8679-5FCA77336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29</a:t>
            </a:fld>
            <a:endParaRPr lang="en-US" altLang="zh-CN"/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A2E28E65-0463-4C81-943F-E6E229DAB7CE}"/>
              </a:ext>
            </a:extLst>
          </p:cNvPr>
          <p:cNvSpPr/>
          <p:nvPr/>
        </p:nvSpPr>
        <p:spPr>
          <a:xfrm>
            <a:off x="187540" y="2011908"/>
            <a:ext cx="4096555" cy="36949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99AF520-31A7-4C46-B3C3-6A761D0E17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9347" y="1902279"/>
            <a:ext cx="4678453" cy="3404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9316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2A96E-3A87-401D-84F9-BAA67017C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 Taxonomy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DBC020-F256-4C6F-8ECA-FB46420609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2785122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Reinforcement Learning:</a:t>
            </a:r>
          </a:p>
          <a:p>
            <a:pPr lvl="1"/>
            <a:r>
              <a:rPr lang="en-US" dirty="0"/>
              <a:t>An agent interacts with a dynamic environment in which it must perform a certain goal. The agent is provided feedback in terms of rewards and it tries to learn an optimal policy that maximizes its cumulative rewards.</a:t>
            </a:r>
          </a:p>
          <a:p>
            <a:pPr lvl="1"/>
            <a:r>
              <a:rPr lang="en-US" altLang="zh-CN" dirty="0"/>
              <a:t>Algorithms: Model-based; Model-free (Value-based, Policy-based)</a:t>
            </a:r>
          </a:p>
          <a:p>
            <a:pPr lvl="1"/>
            <a:r>
              <a:rPr lang="en-US" altLang="zh-CN" dirty="0"/>
              <a:t>Applications: Game playing (AlphaGo); Robotics; </a:t>
            </a:r>
            <a:r>
              <a:rPr lang="en-US" dirty="0"/>
              <a:t>AD…</a:t>
            </a:r>
          </a:p>
          <a:p>
            <a:pPr lvl="1"/>
            <a:endParaRPr lang="en-US" dirty="0"/>
          </a:p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ABA813-8445-4082-981B-DDDB1FF1F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3</a:t>
            </a:fld>
            <a:endParaRPr lang="en-US" altLang="zh-CN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EAE3E01-C488-430B-8267-B48282890E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2447" y="4025602"/>
            <a:ext cx="6667500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73958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E2C9D2-22CE-4A4A-86A4-80C4BAA66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Hyperparameter Optimization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14EE43-A65B-443C-8302-2089E1000D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77482"/>
            <a:ext cx="8229600" cy="2614291"/>
          </a:xfrm>
        </p:spPr>
        <p:txBody>
          <a:bodyPr/>
          <a:lstStyle/>
          <a:p>
            <a:r>
              <a:rPr lang="en-US" dirty="0"/>
              <a:t>Example </a:t>
            </a:r>
            <a:r>
              <a:rPr lang="en-US" dirty="0" err="1"/>
              <a:t>hyperparams</a:t>
            </a:r>
            <a:endParaRPr lang="en-US" dirty="0"/>
          </a:p>
          <a:p>
            <a:pPr lvl="1"/>
            <a:r>
              <a:rPr lang="en-US" dirty="0"/>
              <a:t>Network architecture</a:t>
            </a:r>
          </a:p>
          <a:p>
            <a:pPr lvl="1"/>
            <a:r>
              <a:rPr lang="en-US" dirty="0"/>
              <a:t>Learning rate, its decay schedule, update type</a:t>
            </a:r>
          </a:p>
          <a:p>
            <a:pPr lvl="1"/>
            <a:r>
              <a:rPr lang="en-US" dirty="0"/>
              <a:t>Regularization (L2/Dropout strength)</a:t>
            </a:r>
          </a:p>
          <a:p>
            <a:r>
              <a:rPr lang="en-US" dirty="0"/>
              <a:t>Grid search vs. random search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DFE2C6-5FE5-474E-A2DD-69A3B7F955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30</a:t>
            </a:fld>
            <a:endParaRPr lang="en-US" altLang="zh-CN"/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A279A209-D63D-4C64-A9D3-9A5554B27757}"/>
              </a:ext>
            </a:extLst>
          </p:cNvPr>
          <p:cNvSpPr/>
          <p:nvPr/>
        </p:nvSpPr>
        <p:spPr>
          <a:xfrm>
            <a:off x="1633043" y="3909691"/>
            <a:ext cx="5877913" cy="28648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191932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529E6-49A6-44BC-A424-A48087E71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Accuracy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4EA85F-3B23-4AC3-A419-AC40DBB8D0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1917576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Big gap between training accuracy and validation accuracy may imply overfitting =&gt; decrease model capacity?</a:t>
            </a:r>
          </a:p>
          <a:p>
            <a:r>
              <a:rPr lang="en-US" dirty="0"/>
              <a:t>No gap may imply underfitting =&gt; increase model capacity?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8A36CF-B3FC-4260-AB05-7CDB9B3035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31</a:t>
            </a:fld>
            <a:endParaRPr lang="en-US" altLang="zh-CN"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6871C52E-0123-4B9C-8DB4-0B8BD3EAA09B}"/>
              </a:ext>
            </a:extLst>
          </p:cNvPr>
          <p:cNvSpPr/>
          <p:nvPr/>
        </p:nvSpPr>
        <p:spPr>
          <a:xfrm>
            <a:off x="2167546" y="3057478"/>
            <a:ext cx="4808907" cy="37170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768098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CC5F7-32B9-4AF8-AFA1-79A1AE479D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67237"/>
            <a:ext cx="8229600" cy="868362"/>
          </a:xfrm>
        </p:spPr>
        <p:txBody>
          <a:bodyPr/>
          <a:lstStyle/>
          <a:p>
            <a:r>
              <a:rPr lang="en-US" sz="3600" dirty="0"/>
              <a:t>Data Augmentation for Enlarging Training Dataset</a:t>
            </a:r>
            <a:endParaRPr lang="en-SE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A25C07-8F5E-4768-9F3A-B5147D2E58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" y="1295400"/>
            <a:ext cx="3190989" cy="5105400"/>
          </a:xfrm>
        </p:spPr>
        <p:txBody>
          <a:bodyPr/>
          <a:lstStyle/>
          <a:p>
            <a:r>
              <a:rPr lang="en-US" dirty="0"/>
              <a:t>Mirroring, random cropping, color shifting, rotation, shearing, local warping…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5E5821-6F92-463C-971A-FFF0CF585C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32</a:t>
            </a:fld>
            <a:endParaRPr lang="en-US" altLang="zh-C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AB8C166-4DB3-463A-A02E-37D7D46D9F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0290" y="1177283"/>
            <a:ext cx="5510892" cy="150608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B1DC1D5-08BF-4AEC-8FC6-9774FE8996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3063" y="2683365"/>
            <a:ext cx="4763052" cy="234656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4FA51B8-70C8-450A-8829-B834BE1995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0290" y="5139191"/>
            <a:ext cx="1962424" cy="139084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A17DBAA-C02F-4490-8FF2-3790D9CEA8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24429" y="5121109"/>
            <a:ext cx="1943371" cy="135273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855FF0A-1EFC-492B-BF4B-03EEDA5241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85103" y="5758402"/>
            <a:ext cx="1181265" cy="15242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41B96095-2299-48B8-8FEC-19DC101F9137}"/>
              </a:ext>
            </a:extLst>
          </p:cNvPr>
          <p:cNvSpPr txBox="1"/>
          <p:nvPr/>
        </p:nvSpPr>
        <p:spPr>
          <a:xfrm>
            <a:off x="3573390" y="4747940"/>
            <a:ext cx="16562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Color Shifting</a:t>
            </a:r>
            <a:endParaRPr lang="en-SE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96979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FCF9B9-5B63-435E-9D3A-0B2BAAAC1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Training vs. Inference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22752E-8BB8-47E3-83C7-E3D00C754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4</a:t>
            </a:fld>
            <a:endParaRPr lang="en-US" altLang="zh-CN"/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D6CB973-39BF-4058-867E-889C09B8EDA6}"/>
              </a:ext>
            </a:extLst>
          </p:cNvPr>
          <p:cNvSpPr txBox="1">
            <a:spLocks/>
          </p:cNvSpPr>
          <p:nvPr/>
        </p:nvSpPr>
        <p:spPr bwMode="auto">
          <a:xfrm>
            <a:off x="250824" y="1343025"/>
            <a:ext cx="8713663" cy="2157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85000" lnSpcReduction="20000"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altLang="zh-CN" kern="0" dirty="0"/>
              <a:t>Training: millions of iterations of forward pass + back propagation to adjust model params (e.g., NN weights); requires large CPU/GPU clusters and days/weeks of training time</a:t>
            </a:r>
          </a:p>
          <a:p>
            <a:r>
              <a:rPr lang="en-US" altLang="zh-CN" kern="0" dirty="0"/>
              <a:t>Inference (also called prediction): a single forward pass; can be run on edge devices</a:t>
            </a:r>
            <a:endParaRPr lang="zh-CN" altLang="en-US" kern="0" dirty="0"/>
          </a:p>
        </p:txBody>
      </p:sp>
      <p:pic>
        <p:nvPicPr>
          <p:cNvPr id="6" name="Picture 2" descr="http://images2015.cnblogs.com/blog/901086/201607/901086-20160720100449029-565404047.jpg">
            <a:extLst>
              <a:ext uri="{FF2B5EF4-FFF2-40B4-BE49-F238E27FC236}">
                <a16:creationId xmlns:a16="http://schemas.microsoft.com/office/drawing/2014/main" id="{AA9B9EF5-CA1A-4CA2-B15C-69B4F9FEC0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3" y="3701033"/>
            <a:ext cx="5325039" cy="2369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object 8">
            <a:extLst>
              <a:ext uri="{FF2B5EF4-FFF2-40B4-BE49-F238E27FC236}">
                <a16:creationId xmlns:a16="http://schemas.microsoft.com/office/drawing/2014/main" id="{7BF1DF42-E904-468C-B8C4-267B516B8781}"/>
              </a:ext>
            </a:extLst>
          </p:cNvPr>
          <p:cNvSpPr/>
          <p:nvPr/>
        </p:nvSpPr>
        <p:spPr>
          <a:xfrm>
            <a:off x="5617029" y="4006925"/>
            <a:ext cx="3450771" cy="163862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694954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1E629-8147-4AFE-806E-B44917FB1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A Neuron and its Activation Function</a:t>
            </a:r>
            <a:endParaRPr lang="en-SE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DE030CC-95A0-4429-8167-90AD0774791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052736"/>
                <a:ext cx="8363272" cy="2880320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US" dirty="0"/>
                  <a:t>The activation function is a nonlinear monotonic function that acts like a “gate”: the output is larger for larger input activation</a:t>
                </a:r>
              </a:p>
              <a:p>
                <a:pPr lvl="1"/>
                <a:r>
                  <a:rPr lang="en-US" dirty="0"/>
                  <a:t>Perceptron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b="1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step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𝑤𝑥</m:t>
                    </m:r>
                    <m:r>
                      <a:rPr lang="en-US" b="0" i="1" dirty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(activation function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step function, shown below)</a:t>
                </a:r>
              </a:p>
              <a:p>
                <a:pPr lvl="1"/>
                <a:r>
                  <a:rPr lang="en-US" dirty="0"/>
                  <a:t>Linear Regression if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𝑤𝑥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 (activation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identity function)</a:t>
                </a:r>
              </a:p>
              <a:p>
                <a:pPr lvl="1"/>
                <a:r>
                  <a:rPr lang="en-US" dirty="0"/>
                  <a:t>Logistic Regression if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b="1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𝑤𝑥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(activation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sigmoid function)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DE030CC-95A0-4429-8167-90AD0774791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052736"/>
                <a:ext cx="8363272" cy="2880320"/>
              </a:xfrm>
              <a:blipFill>
                <a:blip r:embed="rId3"/>
                <a:stretch>
                  <a:fillRect l="-1020" t="-4449" b="-2331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D57171-CD60-40E2-8DB2-568EB9A66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5</a:t>
            </a:fld>
            <a:endParaRPr lang="en-US" altLang="zh-CN"/>
          </a:p>
        </p:txBody>
      </p: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0B811A5A-15A3-48E2-AA73-C8FCD28A11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1102" y="3840865"/>
            <a:ext cx="5755468" cy="2933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82882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7B4A1-0352-457E-96E8-FDD7450E3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 for </a:t>
            </a:r>
            <a:r>
              <a:rPr lang="en-US" sz="4000" dirty="0"/>
              <a:t>Regression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385CA2A-6358-4443-94D0-7995CC70F0F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95400"/>
                <a:ext cx="8229600" cy="2421632"/>
              </a:xfrm>
            </p:spPr>
            <p:txBody>
              <a:bodyPr>
                <a:normAutofit fontScale="70000" lnSpcReduction="20000"/>
              </a:bodyPr>
              <a:lstStyle/>
              <a:p>
                <a:r>
                  <a:rPr lang="en-US" dirty="0"/>
                  <a:t>Function approximation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𝑤𝑥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, with learnable parameters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={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, where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 are vectors,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dirty="0"/>
                  <a:t> is a weight matrix</a:t>
                </a:r>
              </a:p>
              <a:p>
                <a:pPr marL="459740" lvl="1">
                  <a:spcBef>
                    <a:spcPts val="535"/>
                  </a:spcBef>
                </a:pPr>
                <a:r>
                  <a:rPr lang="en-US" dirty="0"/>
                  <a:t>e.g., </a:t>
                </a:r>
                <a:r>
                  <a:rPr lang="en-US" spc="-5" dirty="0">
                    <a:latin typeface="Arial"/>
                    <a:cs typeface="Arial"/>
                  </a:rPr>
                  <a:t>we want to predict price of a house based</a:t>
                </a:r>
                <a:r>
                  <a:rPr lang="en-US" spc="90" dirty="0">
                    <a:latin typeface="Arial"/>
                    <a:cs typeface="Arial"/>
                  </a:rPr>
                  <a:t> </a:t>
                </a:r>
                <a:r>
                  <a:rPr lang="en-US" spc="-5" dirty="0">
                    <a:latin typeface="Arial"/>
                    <a:cs typeface="Arial"/>
                  </a:rPr>
                  <a:t>on its feature vector </a:t>
                </a:r>
                <a14:m>
                  <m:oMath xmlns:m="http://schemas.openxmlformats.org/officeDocument/2006/math">
                    <m:r>
                      <a:rPr lang="en-US" b="1" i="0" dirty="0" smtClean="0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b="1" i="0" dirty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1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b="1" i="0" dirty="0" smtClean="0">
                            <a:latin typeface="Cambria Math" panose="02040503050406030204" pitchFamily="18" charset="0"/>
                          </a:rPr>
                          <m:t>𝐓</m:t>
                        </m:r>
                      </m:sup>
                    </m:sSup>
                  </m:oMath>
                </a14:m>
                <a:r>
                  <a:rPr lang="en-US" dirty="0">
                    <a:latin typeface="Arial"/>
                    <a:cs typeface="Arial"/>
                  </a:rPr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pc="-5" dirty="0" smtClean="0"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en-US" i="1" spc="-5" dirty="0" smtClean="0">
                            <a:latin typeface="Cambria Math" panose="02040503050406030204" pitchFamily="18" charset="0"/>
                            <a:cs typeface="Arial"/>
                          </a:rPr>
                          <m:t>𝑥</m:t>
                        </m:r>
                      </m:e>
                      <m:sub>
                        <m:r>
                          <a:rPr lang="en-US" i="1" spc="-5" dirty="0" smtClean="0">
                            <a:latin typeface="Cambria Math" panose="02040503050406030204" pitchFamily="18" charset="0"/>
                            <a:cs typeface="Arial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pc="-5" dirty="0">
                    <a:latin typeface="Arial"/>
                    <a:cs typeface="Arial"/>
                  </a:rPr>
                  <a:t>is area in square meters </a:t>
                </a:r>
                <a:r>
                  <a:rPr lang="en-US" dirty="0">
                    <a:latin typeface="Arial"/>
                    <a:cs typeface="Arial"/>
                  </a:rPr>
                  <a:t>(sqm),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pc="-5" dirty="0" smtClean="0"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en-US" i="1" spc="-5" dirty="0" smtClean="0">
                            <a:latin typeface="Cambria Math" panose="02040503050406030204" pitchFamily="18" charset="0"/>
                            <a:cs typeface="Arial"/>
                          </a:rPr>
                          <m:t>𝑥</m:t>
                        </m:r>
                      </m:e>
                      <m:sub>
                        <m:r>
                          <a:rPr lang="en-US" i="1" spc="-5" dirty="0" smtClean="0">
                            <a:latin typeface="Cambria Math" panose="02040503050406030204" pitchFamily="18" charset="0"/>
                            <a:cs typeface="Arial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pc="-5" dirty="0">
                    <a:latin typeface="Arial"/>
                    <a:cs typeface="Arial"/>
                  </a:rPr>
                  <a:t> is location ranking (loc),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pc="-5" dirty="0" smtClean="0"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en-US" i="1" spc="-5" dirty="0" smtClean="0">
                            <a:latin typeface="Cambria Math" panose="02040503050406030204" pitchFamily="18" charset="0"/>
                            <a:cs typeface="Arial"/>
                          </a:rPr>
                          <m:t>𝑥</m:t>
                        </m:r>
                      </m:e>
                      <m:sub>
                        <m:r>
                          <a:rPr lang="en-US" b="0" i="1" spc="-5" dirty="0" smtClean="0">
                            <a:latin typeface="Cambria Math" panose="02040503050406030204" pitchFamily="18" charset="0"/>
                            <a:cs typeface="Arial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pc="-5" dirty="0">
                    <a:latin typeface="Arial"/>
                    <a:cs typeface="Arial"/>
                  </a:rPr>
                  <a:t> is year of construction</a:t>
                </a:r>
                <a:r>
                  <a:rPr lang="en-US" spc="-10" dirty="0">
                    <a:latin typeface="Arial"/>
                    <a:cs typeface="Arial"/>
                  </a:rPr>
                  <a:t> </a:t>
                </a:r>
                <a:r>
                  <a:rPr lang="en-US" dirty="0">
                    <a:latin typeface="Arial"/>
                    <a:cs typeface="Arial"/>
                  </a:rPr>
                  <a:t>(</a:t>
                </a:r>
                <a:r>
                  <a:rPr lang="en-US" dirty="0" err="1">
                    <a:latin typeface="Arial"/>
                    <a:cs typeface="Arial"/>
                  </a:rPr>
                  <a:t>yoc</a:t>
                </a:r>
                <a:r>
                  <a:rPr lang="en-US" dirty="0">
                    <a:latin typeface="Arial"/>
                    <a:cs typeface="Arial"/>
                  </a:rPr>
                  <a:t>)</a:t>
                </a:r>
              </a:p>
              <a:p>
                <a:pPr marL="459740" lvl="1">
                  <a:spcBef>
                    <a:spcPts val="535"/>
                  </a:spcBef>
                </a:pPr>
                <a:r>
                  <a:rPr lang="en-US" spc="-5" dirty="0">
                    <a:latin typeface="Arial"/>
                    <a:cs typeface="Arial"/>
                  </a:rPr>
                  <a:t>Predicted price</a:t>
                </a:r>
                <a:r>
                  <a:rPr lang="en-US" sz="3200" spc="-5" dirty="0">
                    <a:latin typeface="Arial"/>
                    <a:cs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𝑤𝑥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3200" b="0" i="1" spc="-5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pc="-5" dirty="0" smtClean="0">
                            <a:latin typeface="Cambria Math" panose="02040503050406030204" pitchFamily="18" charset="0"/>
                            <a:cs typeface="Arial"/>
                          </a:rPr>
                          <m:t>𝑤</m:t>
                        </m:r>
                      </m:e>
                      <m:sub>
                        <m:r>
                          <a:rPr lang="en-US" sz="3200" b="0" i="1" spc="-5" dirty="0" smtClean="0">
                            <a:latin typeface="Cambria Math" panose="02040503050406030204" pitchFamily="18" charset="0"/>
                            <a:cs typeface="Arial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3200" b="0" i="1" spc="-5" dirty="0" smtClean="0"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en-US" sz="3200" b="0" i="1" spc="-5" dirty="0" smtClean="0">
                            <a:latin typeface="Cambria Math" panose="02040503050406030204" pitchFamily="18" charset="0"/>
                            <a:cs typeface="Arial"/>
                          </a:rPr>
                          <m:t>𝑥</m:t>
                        </m:r>
                      </m:e>
                      <m:sub>
                        <m:r>
                          <a:rPr lang="en-US" sz="3200" b="0" i="1" spc="-5" dirty="0" smtClean="0">
                            <a:latin typeface="Cambria Math" panose="02040503050406030204" pitchFamily="18" charset="0"/>
                            <a:cs typeface="Arial"/>
                          </a:rPr>
                          <m:t>1</m:t>
                        </m:r>
                      </m:sub>
                    </m:sSub>
                    <m:r>
                      <a:rPr lang="en-US" sz="3200" b="0" i="1" spc="-5" dirty="0" smtClean="0">
                        <a:latin typeface="Cambria Math" panose="02040503050406030204" pitchFamily="18" charset="0"/>
                        <a:cs typeface="Arial"/>
                      </a:rPr>
                      <m:t>+</m:t>
                    </m:r>
                    <m:sSub>
                      <m:sSubPr>
                        <m:ctrlPr>
                          <a:rPr lang="en-US" i="1" spc="-5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pc="-5" dirty="0" smtClean="0">
                            <a:latin typeface="Cambria Math" panose="02040503050406030204" pitchFamily="18" charset="0"/>
                            <a:cs typeface="Arial"/>
                          </a:rPr>
                          <m:t>𝑤</m:t>
                        </m:r>
                      </m:e>
                      <m:sub>
                        <m:r>
                          <a:rPr lang="en-US" b="0" i="1" spc="-5" dirty="0" smtClean="0">
                            <a:latin typeface="Cambria Math" panose="02040503050406030204" pitchFamily="18" charset="0"/>
                            <a:cs typeface="Arial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i="1" spc="-5" dirty="0"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en-US" i="1" spc="-5" dirty="0">
                            <a:latin typeface="Cambria Math" panose="02040503050406030204" pitchFamily="18" charset="0"/>
                            <a:cs typeface="Arial"/>
                          </a:rPr>
                          <m:t>𝑥</m:t>
                        </m:r>
                      </m:e>
                      <m:sub>
                        <m:r>
                          <a:rPr lang="en-US" b="0" i="1" spc="-5" dirty="0" smtClean="0">
                            <a:latin typeface="Cambria Math" panose="02040503050406030204" pitchFamily="18" charset="0"/>
                            <a:cs typeface="Arial"/>
                          </a:rPr>
                          <m:t>2</m:t>
                        </m:r>
                      </m:sub>
                    </m:sSub>
                    <m:r>
                      <a:rPr lang="en-US" i="1" spc="-5" dirty="0">
                        <a:latin typeface="Cambria Math" panose="02040503050406030204" pitchFamily="18" charset="0"/>
                        <a:cs typeface="Arial"/>
                      </a:rPr>
                      <m:t>+</m:t>
                    </m:r>
                    <m:sSub>
                      <m:sSubPr>
                        <m:ctrlPr>
                          <a:rPr lang="en-US" i="1" spc="-5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pc="-5" dirty="0" smtClean="0">
                            <a:latin typeface="Cambria Math" panose="02040503050406030204" pitchFamily="18" charset="0"/>
                            <a:cs typeface="Arial"/>
                          </a:rPr>
                          <m:t>𝑤</m:t>
                        </m:r>
                      </m:e>
                      <m:sub>
                        <m:r>
                          <a:rPr lang="en-US" b="0" i="1" spc="-5" dirty="0" smtClean="0">
                            <a:latin typeface="Cambria Math" panose="02040503050406030204" pitchFamily="18" charset="0"/>
                            <a:cs typeface="Arial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US" i="1" spc="-5" dirty="0"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en-US" i="1" spc="-5" dirty="0">
                            <a:latin typeface="Cambria Math" panose="02040503050406030204" pitchFamily="18" charset="0"/>
                            <a:cs typeface="Arial"/>
                          </a:rPr>
                          <m:t>𝑥</m:t>
                        </m:r>
                      </m:e>
                      <m:sub>
                        <m:r>
                          <a:rPr lang="en-US" b="0" i="1" spc="-5" dirty="0" smtClean="0">
                            <a:latin typeface="Cambria Math" panose="02040503050406030204" pitchFamily="18" charset="0"/>
                            <a:cs typeface="Arial"/>
                          </a:rPr>
                          <m:t>3</m:t>
                        </m:r>
                      </m:sub>
                    </m:sSub>
                    <m:r>
                      <a:rPr lang="en-US" i="1" spc="-5" dirty="0">
                        <a:latin typeface="Cambria Math" panose="02040503050406030204" pitchFamily="18" charset="0"/>
                        <a:cs typeface="Arial"/>
                      </a:rPr>
                      <m:t>+</m:t>
                    </m:r>
                    <m:r>
                      <a:rPr lang="en-US" b="0" i="1" spc="-5" dirty="0" smtClean="0">
                        <a:latin typeface="Cambria Math" panose="02040503050406030204" pitchFamily="18" charset="0"/>
                        <a:cs typeface="Arial"/>
                      </a:rPr>
                      <m:t>𝑏</m:t>
                    </m:r>
                  </m:oMath>
                </a14:m>
                <a:endParaRPr lang="en-US" dirty="0"/>
              </a:p>
              <a:p>
                <a:pPr marL="459740" lvl="1">
                  <a:spcBef>
                    <a:spcPts val="535"/>
                  </a:spcBef>
                </a:pPr>
                <a:r>
                  <a:rPr lang="en-US" dirty="0"/>
                  <a:t>Fig shows an example for scalar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S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385CA2A-6358-4443-94D0-7995CC70F0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95400"/>
                <a:ext cx="8229600" cy="2421632"/>
              </a:xfrm>
              <a:blipFill>
                <a:blip r:embed="rId2"/>
                <a:stretch>
                  <a:fillRect l="-815" t="-4282" r="-593" b="-756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5D66B8-5E43-477C-AA1B-AD9C83A12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6</a:t>
            </a:fld>
            <a:endParaRPr lang="en-US" altLang="zh-CN"/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BD296D20-6935-4DB3-91B0-911009BDE0B6}"/>
              </a:ext>
            </a:extLst>
          </p:cNvPr>
          <p:cNvSpPr/>
          <p:nvPr/>
        </p:nvSpPr>
        <p:spPr>
          <a:xfrm>
            <a:off x="2524986" y="3682236"/>
            <a:ext cx="4094028" cy="309227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965426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0DC1D-7AC4-411C-9D97-62E6BE25B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Logistic Regression for Binary Classification</a:t>
            </a:r>
            <a:endParaRPr lang="en-SE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FB1B0BE-CDE9-42EE-8579-D884D496AF8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199" y="1198860"/>
                <a:ext cx="8610600" cy="2302147"/>
              </a:xfrm>
            </p:spPr>
            <p:txBody>
              <a:bodyPr>
                <a:normAutofit fontScale="62500" lnSpcReduction="20000"/>
              </a:bodyPr>
              <a:lstStyle/>
              <a:p>
                <a:r>
                  <a:rPr lang="en-US" dirty="0"/>
                  <a:t>Consider a binary classification problem: an input image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may be classified as a dog with probability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𝑑𝑜𝑔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a cat with probability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𝑐𝑎𝑡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with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 dirty="0" err="1">
                            <a:latin typeface="Cambria Math" panose="02040503050406030204" pitchFamily="18" charset="0"/>
                          </a:rPr>
                          <m:t>𝑑𝑜𝑔</m:t>
                        </m:r>
                      </m:e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𝑐𝑎𝑡</m:t>
                        </m:r>
                      </m:e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=1.0</m:t>
                    </m:r>
                  </m:oMath>
                </a14:m>
                <a:endParaRPr lang="en-US" dirty="0"/>
              </a:p>
              <a:p>
                <a:r>
                  <a:rPr lang="en-US" dirty="0"/>
                  <a:t>Logistic Regression: use sigmoid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p>
                        </m:sSup>
                      </m:den>
                    </m:f>
                  </m:oMath>
                </a14:m>
                <a:r>
                  <a:rPr lang="en-US" dirty="0"/>
                  <a:t>  to map from the activation (also called the logit) to the output probability</a:t>
                </a:r>
              </a:p>
              <a:p>
                <a:r>
                  <a:rPr lang="en-US" dirty="0"/>
                  <a:t>In addition to binary classification at the output layer, sigmoid may also be used as the non-linear activation function in the hidden layers of a NN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FB1B0BE-CDE9-42EE-8579-D884D496AF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199" y="1198860"/>
                <a:ext cx="8610600" cy="2302147"/>
              </a:xfrm>
              <a:blipFill>
                <a:blip r:embed="rId3"/>
                <a:stretch>
                  <a:fillRect l="-637" t="-3979" b="-4509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E4717E-AD1F-4A8E-8788-B400C4465F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7</a:t>
            </a:fld>
            <a:endParaRPr lang="en-US" altLang="zh-CN"/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EAB14A16-97A0-4489-9AB4-15FBFB3DEA7E}"/>
              </a:ext>
            </a:extLst>
          </p:cNvPr>
          <p:cNvSpPr/>
          <p:nvPr/>
        </p:nvSpPr>
        <p:spPr>
          <a:xfrm>
            <a:off x="5425888" y="3812257"/>
            <a:ext cx="3564304" cy="267322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4A532D2-2C56-4E78-A1D4-25496D38EC95}"/>
              </a:ext>
            </a:extLst>
          </p:cNvPr>
          <p:cNvSpPr/>
          <p:nvPr/>
        </p:nvSpPr>
        <p:spPr>
          <a:xfrm>
            <a:off x="1822131" y="4718341"/>
            <a:ext cx="80010" cy="102870"/>
          </a:xfrm>
          <a:prstGeom prst="ellipse">
            <a:avLst/>
          </a:prstGeom>
          <a:solidFill>
            <a:srgbClr val="00B0F0"/>
          </a:soli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5A3AF43-D038-420D-959E-BF0569462D70}"/>
              </a:ext>
            </a:extLst>
          </p:cNvPr>
          <p:cNvSpPr/>
          <p:nvPr/>
        </p:nvSpPr>
        <p:spPr>
          <a:xfrm>
            <a:off x="1254441" y="5124106"/>
            <a:ext cx="80010" cy="102870"/>
          </a:xfrm>
          <a:prstGeom prst="ellipse">
            <a:avLst/>
          </a:prstGeom>
          <a:solidFill>
            <a:srgbClr val="00B0F0"/>
          </a:soli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E758D43-5D85-4775-A765-35453419C28D}"/>
              </a:ext>
            </a:extLst>
          </p:cNvPr>
          <p:cNvSpPr/>
          <p:nvPr/>
        </p:nvSpPr>
        <p:spPr>
          <a:xfrm>
            <a:off x="1686876" y="5021236"/>
            <a:ext cx="80010" cy="102870"/>
          </a:xfrm>
          <a:prstGeom prst="ellipse">
            <a:avLst/>
          </a:prstGeom>
          <a:solidFill>
            <a:srgbClr val="00B0F0"/>
          </a:soli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9298BAD-7FFE-4145-9BDC-1B8B435B452F}"/>
              </a:ext>
            </a:extLst>
          </p:cNvPr>
          <p:cNvSpPr/>
          <p:nvPr/>
        </p:nvSpPr>
        <p:spPr>
          <a:xfrm>
            <a:off x="2142171" y="4689766"/>
            <a:ext cx="80010" cy="102870"/>
          </a:xfrm>
          <a:prstGeom prst="ellipse">
            <a:avLst/>
          </a:prstGeom>
          <a:solidFill>
            <a:srgbClr val="00B0F0"/>
          </a:soli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11FDE13-9C1B-4858-A966-6EA66C95DDAC}"/>
              </a:ext>
            </a:extLst>
          </p:cNvPr>
          <p:cNvSpPr/>
          <p:nvPr/>
        </p:nvSpPr>
        <p:spPr>
          <a:xfrm>
            <a:off x="2039301" y="4969801"/>
            <a:ext cx="80010" cy="102870"/>
          </a:xfrm>
          <a:prstGeom prst="ellipse">
            <a:avLst/>
          </a:prstGeom>
          <a:solidFill>
            <a:srgbClr val="00B0F0"/>
          </a:soli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8420671-EC63-453C-AF56-3DCDE31A5F1B}"/>
              </a:ext>
            </a:extLst>
          </p:cNvPr>
          <p:cNvSpPr/>
          <p:nvPr/>
        </p:nvSpPr>
        <p:spPr>
          <a:xfrm>
            <a:off x="1470658" y="5226976"/>
            <a:ext cx="80010" cy="102870"/>
          </a:xfrm>
          <a:prstGeom prst="ellipse">
            <a:avLst/>
          </a:prstGeom>
          <a:solidFill>
            <a:srgbClr val="00B0F0"/>
          </a:soli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F2E7FB7-5C70-4BCE-92ED-785D80555A31}"/>
              </a:ext>
            </a:extLst>
          </p:cNvPr>
          <p:cNvSpPr/>
          <p:nvPr/>
        </p:nvSpPr>
        <p:spPr>
          <a:xfrm>
            <a:off x="2351721" y="4969801"/>
            <a:ext cx="80010" cy="102870"/>
          </a:xfrm>
          <a:prstGeom prst="ellipse">
            <a:avLst/>
          </a:prstGeom>
          <a:solidFill>
            <a:srgbClr val="00B0F0"/>
          </a:soli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9AF9919-FF6D-4133-996A-56AF76DD32A5}"/>
              </a:ext>
            </a:extLst>
          </p:cNvPr>
          <p:cNvSpPr/>
          <p:nvPr/>
        </p:nvSpPr>
        <p:spPr>
          <a:xfrm>
            <a:off x="1959291" y="5257456"/>
            <a:ext cx="80010" cy="102870"/>
          </a:xfrm>
          <a:prstGeom prst="ellipse">
            <a:avLst/>
          </a:prstGeom>
          <a:solidFill>
            <a:srgbClr val="00B0F0"/>
          </a:soli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6A9E2A3-3471-4EA2-92A0-8722171643F7}"/>
              </a:ext>
            </a:extLst>
          </p:cNvPr>
          <p:cNvSpPr/>
          <p:nvPr/>
        </p:nvSpPr>
        <p:spPr>
          <a:xfrm>
            <a:off x="1391601" y="4718341"/>
            <a:ext cx="80010" cy="102870"/>
          </a:xfrm>
          <a:prstGeom prst="ellipse">
            <a:avLst/>
          </a:prstGeom>
          <a:solidFill>
            <a:srgbClr val="00B0F0"/>
          </a:soli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2BC6791-D282-4D42-9765-9E2BC409F65D}"/>
              </a:ext>
            </a:extLst>
          </p:cNvPr>
          <p:cNvSpPr/>
          <p:nvPr/>
        </p:nvSpPr>
        <p:spPr>
          <a:xfrm>
            <a:off x="1686876" y="5360326"/>
            <a:ext cx="80010" cy="102870"/>
          </a:xfrm>
          <a:prstGeom prst="ellipse">
            <a:avLst/>
          </a:prstGeom>
          <a:solidFill>
            <a:srgbClr val="00B0F0"/>
          </a:soli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16C6DB3-34E1-471C-81BF-F188A17E57FE}"/>
              </a:ext>
            </a:extLst>
          </p:cNvPr>
          <p:cNvSpPr/>
          <p:nvPr/>
        </p:nvSpPr>
        <p:spPr>
          <a:xfrm>
            <a:off x="1766886" y="4482121"/>
            <a:ext cx="80010" cy="102870"/>
          </a:xfrm>
          <a:prstGeom prst="ellipse">
            <a:avLst/>
          </a:prstGeom>
          <a:solidFill>
            <a:srgbClr val="00B0F0"/>
          </a:soli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1A6ED3B-CFC0-4848-AC5A-62E1E17C4271}"/>
              </a:ext>
            </a:extLst>
          </p:cNvPr>
          <p:cNvSpPr/>
          <p:nvPr/>
        </p:nvSpPr>
        <p:spPr>
          <a:xfrm>
            <a:off x="3311841" y="5282221"/>
            <a:ext cx="80010" cy="102870"/>
          </a:xfrm>
          <a:prstGeom prst="ellipse">
            <a:avLst/>
          </a:prstGeom>
          <a:gradFill>
            <a:gsLst>
              <a:gs pos="0">
                <a:srgbClr val="FF0000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A300971-1C51-400C-AD35-DB630B1E67D4}"/>
              </a:ext>
            </a:extLst>
          </p:cNvPr>
          <p:cNvSpPr/>
          <p:nvPr/>
        </p:nvSpPr>
        <p:spPr>
          <a:xfrm>
            <a:off x="2744151" y="5687986"/>
            <a:ext cx="80010" cy="102870"/>
          </a:xfrm>
          <a:prstGeom prst="ellipse">
            <a:avLst/>
          </a:prstGeom>
          <a:gradFill>
            <a:gsLst>
              <a:gs pos="0">
                <a:srgbClr val="FF0000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5854E34-ACD3-407B-BADA-360B1A430174}"/>
              </a:ext>
            </a:extLst>
          </p:cNvPr>
          <p:cNvSpPr/>
          <p:nvPr/>
        </p:nvSpPr>
        <p:spPr>
          <a:xfrm>
            <a:off x="3176586" y="5585116"/>
            <a:ext cx="80010" cy="102870"/>
          </a:xfrm>
          <a:prstGeom prst="ellipse">
            <a:avLst/>
          </a:prstGeom>
          <a:gradFill>
            <a:gsLst>
              <a:gs pos="0">
                <a:srgbClr val="FF0000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1C2C19AB-589B-4FA5-A251-6C4F2E2F0EA4}"/>
              </a:ext>
            </a:extLst>
          </p:cNvPr>
          <p:cNvSpPr/>
          <p:nvPr/>
        </p:nvSpPr>
        <p:spPr>
          <a:xfrm>
            <a:off x="3631881" y="5253646"/>
            <a:ext cx="80010" cy="102870"/>
          </a:xfrm>
          <a:prstGeom prst="ellipse">
            <a:avLst/>
          </a:prstGeom>
          <a:gradFill>
            <a:gsLst>
              <a:gs pos="0">
                <a:srgbClr val="FF0000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9F209C3-8EC8-41EA-90BD-F2D1F7729A6D}"/>
              </a:ext>
            </a:extLst>
          </p:cNvPr>
          <p:cNvSpPr/>
          <p:nvPr/>
        </p:nvSpPr>
        <p:spPr>
          <a:xfrm>
            <a:off x="3529011" y="5533681"/>
            <a:ext cx="80010" cy="102870"/>
          </a:xfrm>
          <a:prstGeom prst="ellipse">
            <a:avLst/>
          </a:prstGeom>
          <a:gradFill>
            <a:gsLst>
              <a:gs pos="0">
                <a:srgbClr val="FF0000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77AB2C4-6CDE-4FD5-BB8F-25874D2F19B0}"/>
              </a:ext>
            </a:extLst>
          </p:cNvPr>
          <p:cNvSpPr/>
          <p:nvPr/>
        </p:nvSpPr>
        <p:spPr>
          <a:xfrm>
            <a:off x="2960368" y="5790856"/>
            <a:ext cx="80010" cy="102870"/>
          </a:xfrm>
          <a:prstGeom prst="ellipse">
            <a:avLst/>
          </a:prstGeom>
          <a:gradFill>
            <a:gsLst>
              <a:gs pos="0">
                <a:srgbClr val="FF0000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6990CCC-FA4A-4795-A5E1-F1B597CD24FA}"/>
              </a:ext>
            </a:extLst>
          </p:cNvPr>
          <p:cNvSpPr/>
          <p:nvPr/>
        </p:nvSpPr>
        <p:spPr>
          <a:xfrm>
            <a:off x="3841431" y="5533681"/>
            <a:ext cx="80010" cy="102870"/>
          </a:xfrm>
          <a:prstGeom prst="ellipse">
            <a:avLst/>
          </a:prstGeom>
          <a:gradFill>
            <a:gsLst>
              <a:gs pos="0">
                <a:srgbClr val="FF0000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BBC7862-7886-466A-B2C7-C1CD3CDC4C8A}"/>
              </a:ext>
            </a:extLst>
          </p:cNvPr>
          <p:cNvSpPr/>
          <p:nvPr/>
        </p:nvSpPr>
        <p:spPr>
          <a:xfrm>
            <a:off x="3449001" y="5821336"/>
            <a:ext cx="80010" cy="102870"/>
          </a:xfrm>
          <a:prstGeom prst="ellipse">
            <a:avLst/>
          </a:prstGeom>
          <a:gradFill>
            <a:gsLst>
              <a:gs pos="0">
                <a:srgbClr val="FF0000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33E7C83-6A29-4C32-ABA5-4325CF5C3AB2}"/>
              </a:ext>
            </a:extLst>
          </p:cNvPr>
          <p:cNvSpPr/>
          <p:nvPr/>
        </p:nvSpPr>
        <p:spPr>
          <a:xfrm>
            <a:off x="2881311" y="5282221"/>
            <a:ext cx="80010" cy="102870"/>
          </a:xfrm>
          <a:prstGeom prst="ellipse">
            <a:avLst/>
          </a:prstGeom>
          <a:gradFill>
            <a:gsLst>
              <a:gs pos="0">
                <a:srgbClr val="FF0000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D8CE4601-3628-42CE-B1C5-7C435EED71B7}"/>
              </a:ext>
            </a:extLst>
          </p:cNvPr>
          <p:cNvSpPr/>
          <p:nvPr/>
        </p:nvSpPr>
        <p:spPr>
          <a:xfrm>
            <a:off x="3176586" y="5924206"/>
            <a:ext cx="80010" cy="102870"/>
          </a:xfrm>
          <a:prstGeom prst="ellipse">
            <a:avLst/>
          </a:prstGeom>
          <a:gradFill>
            <a:gsLst>
              <a:gs pos="0">
                <a:srgbClr val="FF0000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1A5A69A-6993-40EA-B03F-8096F5BAB0BB}"/>
              </a:ext>
            </a:extLst>
          </p:cNvPr>
          <p:cNvSpPr/>
          <p:nvPr/>
        </p:nvSpPr>
        <p:spPr>
          <a:xfrm>
            <a:off x="3256596" y="5046001"/>
            <a:ext cx="80010" cy="102870"/>
          </a:xfrm>
          <a:prstGeom prst="ellipse">
            <a:avLst/>
          </a:prstGeom>
          <a:gradFill>
            <a:gsLst>
              <a:gs pos="0">
                <a:srgbClr val="FF0000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7AEAB8F-459E-45DB-9B62-9CCD62714DC8}"/>
              </a:ext>
            </a:extLst>
          </p:cNvPr>
          <p:cNvCxnSpPr/>
          <p:nvPr/>
        </p:nvCxnSpPr>
        <p:spPr>
          <a:xfrm>
            <a:off x="690561" y="6535711"/>
            <a:ext cx="3794760" cy="0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E4E1A01-FD02-4F00-8C0E-042E10A7DB10}"/>
              </a:ext>
            </a:extLst>
          </p:cNvPr>
          <p:cNvCxnSpPr/>
          <p:nvPr/>
        </p:nvCxnSpPr>
        <p:spPr>
          <a:xfrm flipV="1">
            <a:off x="690561" y="3932232"/>
            <a:ext cx="0" cy="2603479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5E385A3-3695-4775-85A2-9DC7592F88D7}"/>
              </a:ext>
            </a:extLst>
          </p:cNvPr>
          <p:cNvCxnSpPr/>
          <p:nvPr/>
        </p:nvCxnSpPr>
        <p:spPr>
          <a:xfrm flipV="1">
            <a:off x="1254441" y="4101121"/>
            <a:ext cx="2457450" cy="234315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B1D2F722-1304-4540-93FD-53F10263AB16}"/>
              </a:ext>
            </a:extLst>
          </p:cNvPr>
          <p:cNvSpPr txBox="1"/>
          <p:nvPr/>
        </p:nvSpPr>
        <p:spPr>
          <a:xfrm>
            <a:off x="1254441" y="3895381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Class 1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2E9B8B9-52B5-4093-BF26-136B9894FA22}"/>
              </a:ext>
            </a:extLst>
          </p:cNvPr>
          <p:cNvSpPr txBox="1"/>
          <p:nvPr/>
        </p:nvSpPr>
        <p:spPr>
          <a:xfrm>
            <a:off x="3750941" y="4806209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Class 2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E872570-8594-4085-BE61-17E9C2ABB8AD}"/>
              </a:ext>
            </a:extLst>
          </p:cNvPr>
          <p:cNvSpPr txBox="1"/>
          <p:nvPr/>
        </p:nvSpPr>
        <p:spPr>
          <a:xfrm rot="19061352">
            <a:off x="2611216" y="4219825"/>
            <a:ext cx="9973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classifier</a:t>
            </a:r>
          </a:p>
        </p:txBody>
      </p:sp>
    </p:spTree>
    <p:extLst>
      <p:ext uri="{BB962C8B-B14F-4D97-AF65-F5344CB8AC3E}">
        <p14:creationId xmlns:p14="http://schemas.microsoft.com/office/powerpoint/2010/main" val="14844656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24AD5-B7F2-48E4-A388-4CB7F1286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Common Activation Functions used in DL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E0E5FC-F635-49C5-9214-0B48B80946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F4817F-40D2-4CFD-8510-E05971ACB7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8</a:t>
            </a:fld>
            <a:endParaRPr lang="en-US" altLang="zh-CN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2E8E145-6539-4E17-A117-36D9AF8514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07142"/>
            <a:ext cx="9144000" cy="3913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B2D3C8A-28B1-4978-AAFD-0FF3DF7336E0}"/>
              </a:ext>
            </a:extLst>
          </p:cNvPr>
          <p:cNvSpPr txBox="1"/>
          <p:nvPr/>
        </p:nvSpPr>
        <p:spPr>
          <a:xfrm>
            <a:off x="2257425" y="6553200"/>
            <a:ext cx="462915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E" sz="1050" dirty="0"/>
              <a:t>https://laptrinhx.com/complete-guide-of-activation-functions-574622854/</a:t>
            </a:r>
          </a:p>
        </p:txBody>
      </p:sp>
    </p:spTree>
    <p:extLst>
      <p:ext uri="{BB962C8B-B14F-4D97-AF65-F5344CB8AC3E}">
        <p14:creationId xmlns:p14="http://schemas.microsoft.com/office/powerpoint/2010/main" val="41957261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D95677-C052-44F9-81F5-3E046E4F7E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Neural Networks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222676-29A3-4FB5-B15F-45680E84A2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can stack many hidden layers to form a DNN if we have enough data and computing power to train it</a:t>
            </a:r>
          </a:p>
          <a:p>
            <a:r>
              <a:rPr lang="en-US" dirty="0"/>
              <a:t>The high model capacity of DNN comes from non-linear mappings: hidden units must be followed by a non-linear activation function</a:t>
            </a:r>
          </a:p>
          <a:p>
            <a:pPr lvl="1"/>
            <a:r>
              <a:rPr lang="en-US" dirty="0"/>
              <a:t>Without non-linear activation functions, a DNN with many layers can be collapsed into an equivalent single-layer NN</a:t>
            </a:r>
          </a:p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A2F169-5CEE-4446-AE8B-62A77F4727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15074493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L0_Intro.pptx" id="{7A818FB8-66AD-43B8-A07D-15BA811C4F68}" vid="{02C01383-1466-4376-AAA8-73F2DE31A635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_Slide Template</Template>
  <TotalTime>4637</TotalTime>
  <Words>2726</Words>
  <Application>Microsoft Office PowerPoint</Application>
  <PresentationFormat>On-screen Show (4:3)</PresentationFormat>
  <Paragraphs>349</Paragraphs>
  <Slides>32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7" baseType="lpstr">
      <vt:lpstr>Raleway</vt:lpstr>
      <vt:lpstr>Arial</vt:lpstr>
      <vt:lpstr>Cambria Math</vt:lpstr>
      <vt:lpstr>Times New Roman</vt:lpstr>
      <vt:lpstr>Default Design</vt:lpstr>
      <vt:lpstr>L3 Introduction to Machine Learning</vt:lpstr>
      <vt:lpstr>ML Taxonomy</vt:lpstr>
      <vt:lpstr>ML Taxonomy</vt:lpstr>
      <vt:lpstr>Training vs. Inference</vt:lpstr>
      <vt:lpstr>A Neuron and its Activation Function</vt:lpstr>
      <vt:lpstr>Linear Regression for Regression</vt:lpstr>
      <vt:lpstr>Logistic Regression for Binary Classification</vt:lpstr>
      <vt:lpstr>Common Activation Functions used in DL</vt:lpstr>
      <vt:lpstr>Deep Neural Networks</vt:lpstr>
      <vt:lpstr>Fully-Connected NNs</vt:lpstr>
      <vt:lpstr>Example: Two-Layer Fully-Connected NN for Solving XOR</vt:lpstr>
      <vt:lpstr>Setting # Layers and Their Sizes</vt:lpstr>
      <vt:lpstr>NN for Multi-Class Classification</vt:lpstr>
      <vt:lpstr>Cross-Entropy Loss for Multi-Class Classification</vt:lpstr>
      <vt:lpstr>Cross-Entropy Loss Example</vt:lpstr>
      <vt:lpstr>Example CV Task: Multi-Class Image Classification</vt:lpstr>
      <vt:lpstr>Binary Classification Metrics</vt:lpstr>
      <vt:lpstr>Example Confusion Matrix 1</vt:lpstr>
      <vt:lpstr>Example Confusion Matrix 2</vt:lpstr>
      <vt:lpstr>ROC and AUC</vt:lpstr>
      <vt:lpstr>Confusion Matrix for Multi-Class Classification</vt:lpstr>
      <vt:lpstr>K-Fold Cross-Validation</vt:lpstr>
      <vt:lpstr>PowerPoint Presentation</vt:lpstr>
      <vt:lpstr>Local Gradient at One Neuron</vt:lpstr>
      <vt:lpstr>Gradient Descent</vt:lpstr>
      <vt:lpstr>Gradient Descent Algorithms</vt:lpstr>
      <vt:lpstr>Mini-batch Stochastic Gradient Descent</vt:lpstr>
      <vt:lpstr>Batch Normalization</vt:lpstr>
      <vt:lpstr>Learning Rate Schedule during Training</vt:lpstr>
      <vt:lpstr>Hyperparameter Optimization</vt:lpstr>
      <vt:lpstr>Classification Accuracy</vt:lpstr>
      <vt:lpstr>Data Augmentation for Enlarging Training Dataset</vt:lpstr>
    </vt:vector>
  </TitlesOfParts>
  <Company>Carnegie Mellon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L0 Introduction</dc:title>
  <dc:creator>Zonghua Gu</dc:creator>
  <cp:lastModifiedBy>Zonghua Gu</cp:lastModifiedBy>
  <cp:revision>315</cp:revision>
  <dcterms:created xsi:type="dcterms:W3CDTF">2020-03-21T16:53:45Z</dcterms:created>
  <dcterms:modified xsi:type="dcterms:W3CDTF">2021-04-27T14:08:16Z</dcterms:modified>
</cp:coreProperties>
</file>